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59" r:id="rId3"/>
    <p:sldId id="303" r:id="rId4"/>
    <p:sldId id="301" r:id="rId5"/>
    <p:sldId id="302" r:id="rId6"/>
    <p:sldId id="305" r:id="rId7"/>
    <p:sldId id="306" r:id="rId8"/>
    <p:sldId id="298" r:id="rId9"/>
    <p:sldId id="299" r:id="rId10"/>
    <p:sldId id="300" r:id="rId11"/>
    <p:sldId id="319" r:id="rId12"/>
    <p:sldId id="320" r:id="rId13"/>
    <p:sldId id="321" r:id="rId14"/>
    <p:sldId id="276" r:id="rId15"/>
    <p:sldId id="313" r:id="rId16"/>
    <p:sldId id="314" r:id="rId17"/>
    <p:sldId id="315" r:id="rId18"/>
    <p:sldId id="322" r:id="rId19"/>
    <p:sldId id="316" r:id="rId20"/>
    <p:sldId id="317" r:id="rId21"/>
    <p:sldId id="318" r:id="rId22"/>
    <p:sldId id="260" r:id="rId23"/>
    <p:sldId id="281" r:id="rId24"/>
    <p:sldId id="282" r:id="rId25"/>
    <p:sldId id="283" r:id="rId26"/>
    <p:sldId id="285" r:id="rId27"/>
    <p:sldId id="286" r:id="rId28"/>
    <p:sldId id="287" r:id="rId29"/>
    <p:sldId id="284" r:id="rId30"/>
    <p:sldId id="265" r:id="rId31"/>
    <p:sldId id="323" r:id="rId32"/>
    <p:sldId id="324" r:id="rId33"/>
    <p:sldId id="292" r:id="rId34"/>
    <p:sldId id="294" r:id="rId35"/>
    <p:sldId id="293" r:id="rId36"/>
    <p:sldId id="291" r:id="rId37"/>
    <p:sldId id="312" r:id="rId38"/>
    <p:sldId id="309" r:id="rId39"/>
    <p:sldId id="310" r:id="rId40"/>
    <p:sldId id="311" r:id="rId41"/>
    <p:sldId id="267" r:id="rId42"/>
    <p:sldId id="295" r:id="rId43"/>
    <p:sldId id="296" r:id="rId44"/>
    <p:sldId id="297" r:id="rId45"/>
    <p:sldId id="307" r:id="rId46"/>
    <p:sldId id="30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0A5"/>
    <a:srgbClr val="52E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86746" autoAdjust="0"/>
  </p:normalViewPr>
  <p:slideViewPr>
    <p:cSldViewPr snapToGrid="0">
      <p:cViewPr varScale="1">
        <p:scale>
          <a:sx n="178" d="100"/>
          <a:sy n="178" d="100"/>
        </p:scale>
        <p:origin x="-52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68A21-B8F9-4BE8-96A4-47EC1C820813}" type="datetimeFigureOut">
              <a:rPr lang="en-US" smtClean="0"/>
              <a:pPr/>
              <a:t>15-02-21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D4CAD-527B-4166-87FD-9B48AA5F46BA}" type="slidenum">
              <a:rPr lang="en-US" smtClean="0"/>
              <a:pPr/>
              <a:t>‹#›</a:t>
            </a:fld>
            <a:endParaRPr lang="en-US"/>
          </a:p>
        </p:txBody>
      </p:sp>
    </p:spTree>
    <p:extLst>
      <p:ext uri="{BB962C8B-B14F-4D97-AF65-F5344CB8AC3E}">
        <p14:creationId xmlns:p14="http://schemas.microsoft.com/office/powerpoint/2010/main" val="223290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D4CAD-527B-4166-87FD-9B48AA5F46BA}" type="slidenum">
              <a:rPr lang="en-US" smtClean="0"/>
              <a:pPr/>
              <a:t>1</a:t>
            </a:fld>
            <a:endParaRPr lang="en-US"/>
          </a:p>
        </p:txBody>
      </p:sp>
    </p:spTree>
    <p:extLst>
      <p:ext uri="{BB962C8B-B14F-4D97-AF65-F5344CB8AC3E}">
        <p14:creationId xmlns:p14="http://schemas.microsoft.com/office/powerpoint/2010/main" val="352509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The fear here is that golden eagles, being generalist predators, don’t need the Channel Island foxes in order to persist because they are subsidized by a more abundant primary prey, the feral pigs…</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10</a:t>
            </a:fld>
            <a:endParaRPr lang="en-US"/>
          </a:p>
        </p:txBody>
      </p:sp>
    </p:spTree>
    <p:extLst>
      <p:ext uri="{BB962C8B-B14F-4D97-AF65-F5344CB8AC3E}">
        <p14:creationId xmlns:p14="http://schemas.microsoft.com/office/powerpoint/2010/main" val="259815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t>
            </a:r>
            <a:r>
              <a:rPr lang="en-CA" baseline="0" dirty="0" smtClean="0"/>
              <a:t>so the eagles </a:t>
            </a:r>
            <a:r>
              <a:rPr lang="en-CA" i="1" baseline="0" dirty="0" smtClean="0"/>
              <a:t>can</a:t>
            </a:r>
            <a:r>
              <a:rPr lang="en-CA" i="0" baseline="0" dirty="0" smtClean="0"/>
              <a:t> hunt</a:t>
            </a:r>
            <a:r>
              <a:rPr lang="en-CA" baseline="0" dirty="0" smtClean="0"/>
              <a:t> the foxes to extinction without going extinct themselves. </a:t>
            </a:r>
            <a:endParaRPr lang="en-CA" dirty="0" smtClean="0"/>
          </a:p>
          <a:p>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11</a:t>
            </a:fld>
            <a:endParaRPr lang="en-US"/>
          </a:p>
        </p:txBody>
      </p:sp>
    </p:spTree>
    <p:extLst>
      <p:ext uri="{BB962C8B-B14F-4D97-AF65-F5344CB8AC3E}">
        <p14:creationId xmlns:p14="http://schemas.microsoft.com/office/powerpoint/2010/main" val="259815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the paper, they point out the positive y-intercept of the Type II functional response as a “key symptom of apparent competition”, and this is a very misleading statement. </a:t>
            </a:r>
          </a:p>
          <a:p>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12</a:t>
            </a:fld>
            <a:endParaRPr lang="en-US"/>
          </a:p>
        </p:txBody>
      </p:sp>
    </p:spTree>
    <p:extLst>
      <p:ext uri="{BB962C8B-B14F-4D97-AF65-F5344CB8AC3E}">
        <p14:creationId xmlns:p14="http://schemas.microsoft.com/office/powerpoint/2010/main" val="2598157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It’s misleading because it begs the question—why don’t all </a:t>
            </a:r>
            <a:r>
              <a:rPr lang="en-CA" baseline="0" dirty="0" smtClean="0"/>
              <a:t>situations of apparent competition (which are really ubiquitous in almost every food web out there)— lead to </a:t>
            </a:r>
            <a:r>
              <a:rPr lang="en-CA" baseline="0" dirty="0" err="1" smtClean="0"/>
              <a:t>depensatory</a:t>
            </a:r>
            <a:r>
              <a:rPr lang="en-CA" baseline="0" dirty="0" smtClean="0"/>
              <a:t> predation? How can two prey species with a shared predator coexist without one going extinct?</a:t>
            </a:r>
            <a:endParaRPr lang="en-CA" dirty="0" smtClean="0"/>
          </a:p>
          <a:p>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13</a:t>
            </a:fld>
            <a:endParaRPr lang="en-US"/>
          </a:p>
        </p:txBody>
      </p:sp>
    </p:spTree>
    <p:extLst>
      <p:ext uri="{BB962C8B-B14F-4D97-AF65-F5344CB8AC3E}">
        <p14:creationId xmlns:p14="http://schemas.microsoft.com/office/powerpoint/2010/main" val="259815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other words, would we expect,</a:t>
            </a:r>
            <a:r>
              <a:rPr lang="en-CA" baseline="0" dirty="0" smtClean="0"/>
              <a:t> in a system of two other native, apparent competitors with golden eagles as a shared predator, for one prey species to face the same conservation concern as the Channel Island fox?</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14</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the paper that</a:t>
            </a:r>
            <a:r>
              <a:rPr lang="en-CA" baseline="0" dirty="0" smtClean="0"/>
              <a:t> we read focused only on examples of asymmetrical apparent competition. But recall that there’s more than one type of apparent competition. Apparent competition is present in almost every food web you could think of. In fact, apparent competition, which arises from multi-prey systems, is usually a mechanism of maintaining stability in a food web.</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15</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yes, a greater abundance of white-tailed jackrabbits might cause a decrease in California ground squirrels via increased predation by their shared predator.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16</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highly idealized</a:t>
            </a:r>
            <a:r>
              <a:rPr lang="en-CA" baseline="0" dirty="0" smtClean="0"/>
              <a:t> model, t</a:t>
            </a:r>
            <a:r>
              <a:rPr lang="en-CA" dirty="0" smtClean="0"/>
              <a:t>he</a:t>
            </a:r>
            <a:r>
              <a:rPr lang="en-CA" baseline="0" dirty="0" smtClean="0"/>
              <a:t> eagle shifts its preference to the more abundant prey species, jackrabbit, which allows the island fox population to recover. If island fox populations become more abundant than the heavily preyed jackrabbit, then prey switching can </a:t>
            </a:r>
            <a:r>
              <a:rPr lang="en-CA" baseline="0" smtClean="0"/>
              <a:t>occur again.</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17</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highly idealized</a:t>
            </a:r>
            <a:r>
              <a:rPr lang="en-CA" baseline="0" dirty="0" smtClean="0"/>
              <a:t> model, t</a:t>
            </a:r>
            <a:r>
              <a:rPr lang="en-CA" dirty="0" smtClean="0"/>
              <a:t>he</a:t>
            </a:r>
            <a:r>
              <a:rPr lang="en-CA" baseline="0" dirty="0" smtClean="0"/>
              <a:t> eagle shifts its preference to the more abundant prey species, jackrabbit, which allows the California ground squirrel population to recover. If island fox populations become more abundant than the heavily preyed jackrabbit, then prey switching can occur again.</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18</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this highly idealized</a:t>
            </a:r>
            <a:r>
              <a:rPr lang="en-CA" baseline="0" dirty="0" smtClean="0"/>
              <a:t> model, t</a:t>
            </a:r>
            <a:r>
              <a:rPr lang="en-CA" dirty="0" smtClean="0"/>
              <a:t>he</a:t>
            </a:r>
            <a:r>
              <a:rPr lang="en-CA" baseline="0" dirty="0" smtClean="0"/>
              <a:t> eagle shifts its preference to the more abundant prey species, jackrabbit, which allows the island fox population to recover. If island fox populations become more abundant than the heavily preyed jackrabbit, then prey switching can </a:t>
            </a:r>
            <a:r>
              <a:rPr lang="en-CA" baseline="0" smtClean="0"/>
              <a:t>occur again.</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19</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apparent competition? It’s a term first coined by Bob Holt in 1977 referring to indirect ecological interaction between two prey species and a shared predator.</a:t>
            </a:r>
            <a:r>
              <a:rPr lang="en-US" baseline="0" dirty="0" smtClean="0"/>
              <a:t> In symmetrical apparent competition, when one prey species goes up the other goes down and vice versa (a). But you can also have asymmetrical apparent competition where one prey species is much more affected by the predator than the other. Indirect </a:t>
            </a:r>
            <a:r>
              <a:rPr lang="en-US" baseline="0" dirty="0" err="1" smtClean="0"/>
              <a:t>amensalism</a:t>
            </a:r>
            <a:r>
              <a:rPr lang="en-US" baseline="0" dirty="0" smtClean="0"/>
              <a:t> is an extreme case of asymmetry where one prey </a:t>
            </a:r>
            <a:r>
              <a:rPr lang="en-US" baseline="0" dirty="0" err="1" smtClean="0"/>
              <a:t>species’s</a:t>
            </a:r>
            <a:r>
              <a:rPr lang="en-US" baseline="0" dirty="0" smtClean="0"/>
              <a:t> success has a negative impact on its apparent competitor but receives no cost or harm from the impacted apparent competitor</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can see the parallels with </a:t>
            </a:r>
            <a:r>
              <a:rPr lang="en-CA" dirty="0" err="1" smtClean="0"/>
              <a:t>Tilman’s</a:t>
            </a:r>
            <a:r>
              <a:rPr lang="en-CA" dirty="0" smtClean="0"/>
              <a:t> negative covariance effects.</a:t>
            </a:r>
            <a:r>
              <a:rPr lang="en-CA" baseline="0" dirty="0" smtClean="0"/>
              <a:t> Or that the golden eagle’s diverse portfolio of prey populations factors into the stability of the food web.</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20</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And it</a:t>
            </a:r>
            <a:r>
              <a:rPr lang="en-CA" baseline="0" dirty="0" smtClean="0"/>
              <a:t> is through this mechanism of prey switching, that regulator predation (a Type III functional response curve) can allow both prey species and the predator species </a:t>
            </a:r>
            <a:r>
              <a:rPr lang="en-CA" baseline="0" smtClean="0"/>
              <a:t>to persist with . </a:t>
            </a:r>
            <a:endParaRPr lang="en-CA" dirty="0" smtClean="0"/>
          </a:p>
          <a:p>
            <a:r>
              <a:rPr lang="en-CA" dirty="0" smtClean="0"/>
              <a:t>So what factors decide whether two apparently</a:t>
            </a:r>
            <a:r>
              <a:rPr lang="en-CA" baseline="0" dirty="0" smtClean="0"/>
              <a:t> competing species can coexist (like the island fox and the jackrabbit) or whether one will become endangered or extinct?</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21</a:t>
            </a:fld>
            <a:endParaRPr lang="en-US"/>
          </a:p>
        </p:txBody>
      </p:sp>
    </p:spTree>
    <p:extLst>
      <p:ext uri="{BB962C8B-B14F-4D97-AF65-F5344CB8AC3E}">
        <p14:creationId xmlns:p14="http://schemas.microsoft.com/office/powerpoint/2010/main" val="1288635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Niche overlap is represented by the Greek letter rho</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exploitative competition, the focus is on rho-R</a:t>
            </a:r>
            <a:r>
              <a:rPr lang="en-US" baseline="0" dirty="0" smtClean="0"/>
              <a:t> – the overlap in resource consumption niches. What they eat, when they eat, where they eat it</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apparent</a:t>
            </a:r>
            <a:r>
              <a:rPr lang="en-US" baseline="0" dirty="0" smtClean="0"/>
              <a:t> competition, rho – P represents the overlap in source of predation—what eats them and which one is preferred?</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y-axis we have the species fitness ratio k1/k2</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K1/k2 considers the relative resource driven growth rates of each</a:t>
            </a:r>
            <a:r>
              <a:rPr lang="en-US" baseline="0" dirty="0" smtClean="0"/>
              <a:t> apparent competitor including the maintenance requirements per unit resource and the maximum rate of resource harvest</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example, the key component of a caribou’s diet is lichen growing on old-growth trees and on _____. The rate of harvest and areas where they can find this food source is limited…</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comparison, their apparent competitor white-tailed deer forage on a wide range of early </a:t>
            </a:r>
            <a:r>
              <a:rPr lang="en-US" baseline="0" dirty="0" err="1" smtClean="0"/>
              <a:t>seral</a:t>
            </a:r>
            <a:r>
              <a:rPr lang="en-US" baseline="0" dirty="0" smtClean="0"/>
              <a:t> stage grasses and shrubs that occur in great abundance, especially in landscapes with increasing disturbance through forestry, so their population can really explode with an abundance of food.</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Sensitivity to predation is also considered for the species fitness ratio. </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well-known</a:t>
            </a:r>
            <a:r>
              <a:rPr lang="en-US" baseline="0" dirty="0" smtClean="0"/>
              <a:t> example of apparent competition occurs between expanding white-tailed deer populations and threatened woodland caribou, with wolves as a shared predator.</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considering the two factors influencing whether apparent</a:t>
            </a:r>
            <a:r>
              <a:rPr lang="en-US" baseline="0" dirty="0" smtClean="0"/>
              <a:t> competitors can coexist, how can asymmetric apparent competition (leaning toward extinction of species 2) be stabilized?</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Sinclair et al. found that endangered</a:t>
            </a:r>
            <a:r>
              <a:rPr lang="en-CA" baseline="0" dirty="0" smtClean="0"/>
              <a:t> prey species could only be conserved if they had refuges from predation. Woodland caribou, for example, have dense old-growth forests and muskeg that, in the past, had were not easily accessible to wolves. Unfortunately, the s</a:t>
            </a:r>
            <a:r>
              <a:rPr lang="en-CA" dirty="0" smtClean="0"/>
              <a:t>patial refuges</a:t>
            </a:r>
            <a:r>
              <a:rPr lang="en-CA" baseline="0" dirty="0" smtClean="0"/>
              <a:t> themselves</a:t>
            </a:r>
            <a:r>
              <a:rPr lang="en-CA" dirty="0" smtClean="0"/>
              <a:t> are dwindling due to deforestation, peat harvesting, mining.</a:t>
            </a:r>
            <a:r>
              <a:rPr lang="en-CA" baseline="0" dirty="0" smtClean="0"/>
              <a:t> And to add to that, wolves have greater access to spatial refuges with extensive </a:t>
            </a:r>
            <a:r>
              <a:rPr lang="en-CA" baseline="0" dirty="0" err="1" smtClean="0"/>
              <a:t>cutlines</a:t>
            </a:r>
            <a:r>
              <a:rPr lang="en-CA" baseline="0" dirty="0" smtClean="0"/>
              <a:t> for seismic oil and gas exploration in the boreal forest.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31</a:t>
            </a:fld>
            <a:endParaRPr lang="en-US"/>
          </a:p>
        </p:txBody>
      </p:sp>
    </p:spTree>
    <p:extLst>
      <p:ext uri="{BB962C8B-B14F-4D97-AF65-F5344CB8AC3E}">
        <p14:creationId xmlns:p14="http://schemas.microsoft.com/office/powerpoint/2010/main" val="2771909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Sinclair et al. found that endangered</a:t>
            </a:r>
            <a:r>
              <a:rPr lang="en-CA" baseline="0" dirty="0" smtClean="0"/>
              <a:t> prey species could only be conserved if they had refuges from predation. Woodland caribou, for example, have dense old-growth forests and muskeg that, in the past, had were not easily accessible to wolves. Unfortunately, the s</a:t>
            </a:r>
            <a:r>
              <a:rPr lang="en-CA" dirty="0" smtClean="0"/>
              <a:t>patial refuges</a:t>
            </a:r>
            <a:r>
              <a:rPr lang="en-CA" baseline="0" dirty="0" smtClean="0"/>
              <a:t> themselves</a:t>
            </a:r>
            <a:r>
              <a:rPr lang="en-CA" dirty="0" smtClean="0"/>
              <a:t> are dwindling due to deforestation, peat harvesting, mining.</a:t>
            </a:r>
            <a:r>
              <a:rPr lang="en-CA" baseline="0" dirty="0" smtClean="0"/>
              <a:t> And to add to that, wolves have greater access to spatial refuges with extensive </a:t>
            </a:r>
            <a:r>
              <a:rPr lang="en-CA" baseline="0" dirty="0" err="1" smtClean="0"/>
              <a:t>cutlines</a:t>
            </a:r>
            <a:r>
              <a:rPr lang="en-CA" baseline="0" dirty="0" smtClean="0"/>
              <a:t> for seismic oil and gas exploration in the boreal forest.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32</a:t>
            </a:fld>
            <a:endParaRPr lang="en-US"/>
          </a:p>
        </p:txBody>
      </p:sp>
    </p:spTree>
    <p:extLst>
      <p:ext uri="{BB962C8B-B14F-4D97-AF65-F5344CB8AC3E}">
        <p14:creationId xmlns:p14="http://schemas.microsoft.com/office/powerpoint/2010/main" val="2771909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Sinclair et al. found that endangered</a:t>
            </a:r>
            <a:r>
              <a:rPr lang="en-CA" baseline="0" dirty="0" smtClean="0"/>
              <a:t> prey species could only be conserved if they had refuges from predation. Woodland caribou, for example, have dense old-growth forests and muskeg that, in the past, had were not easily accessible to wolves. Unfortunately, the s</a:t>
            </a:r>
            <a:r>
              <a:rPr lang="en-CA" dirty="0" smtClean="0"/>
              <a:t>patial refuges</a:t>
            </a:r>
            <a:r>
              <a:rPr lang="en-CA" baseline="0" dirty="0" smtClean="0"/>
              <a:t> themselves</a:t>
            </a:r>
            <a:r>
              <a:rPr lang="en-CA" dirty="0" smtClean="0"/>
              <a:t> are dwindling due to deforestation, peat harvesting, mining.</a:t>
            </a:r>
            <a:r>
              <a:rPr lang="en-CA" baseline="0" dirty="0" smtClean="0"/>
              <a:t> And to add to that, wolves have greater access to spatial refuges with extensive </a:t>
            </a:r>
            <a:r>
              <a:rPr lang="en-CA" baseline="0" dirty="0" err="1" smtClean="0"/>
              <a:t>cutlines</a:t>
            </a:r>
            <a:r>
              <a:rPr lang="en-CA" baseline="0" dirty="0" smtClean="0"/>
              <a:t> for seismic oil and gas exploration in the boreal forest.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33</a:t>
            </a:fld>
            <a:endParaRPr lang="en-US"/>
          </a:p>
        </p:txBody>
      </p:sp>
    </p:spTree>
    <p:extLst>
      <p:ext uri="{BB962C8B-B14F-4D97-AF65-F5344CB8AC3E}">
        <p14:creationId xmlns:p14="http://schemas.microsoft.com/office/powerpoint/2010/main" val="277190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Spatial </a:t>
            </a:r>
            <a:r>
              <a:rPr lang="en-US" dirty="0" err="1" smtClean="0"/>
              <a:t>heterogenetiy</a:t>
            </a:r>
            <a:r>
              <a:rPr lang="en-US" dirty="0" smtClean="0"/>
              <a:t> is another way that asymmetric apparent competition</a:t>
            </a:r>
            <a:r>
              <a:rPr lang="en-US" baseline="0" dirty="0" smtClean="0"/>
              <a:t> can be stabilized. Caribou and deer have very different habitats where caribou spend more time in lowland old-growth and muskeg while deer are in upland areas and disturbed habitats like </a:t>
            </a:r>
            <a:r>
              <a:rPr lang="en-US" baseline="0" dirty="0" err="1" smtClean="0"/>
              <a:t>cutblocks</a:t>
            </a:r>
            <a:r>
              <a:rPr lang="en-US" baseline="0" dirty="0" smtClean="0"/>
              <a:t>. Well, an argument from the assigned reading is that spatial </a:t>
            </a:r>
            <a:r>
              <a:rPr lang="en-US" baseline="0" dirty="0" err="1" smtClean="0"/>
              <a:t>sympatry</a:t>
            </a:r>
            <a:r>
              <a:rPr lang="en-US" baseline="0" dirty="0" smtClean="0"/>
              <a:t> can decouple shared predation dynamics by isolating the predator-prey relationships distinctly among heterogeneous habitats. In other words, wolves have a numeric response to deer in the uplands and a numeric response to caribou in the lowlands. However…</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depends</a:t>
            </a:r>
            <a:r>
              <a:rPr lang="en-US" baseline="0" dirty="0" smtClean="0"/>
              <a:t> on the scale of predator movement and obviously, a wolf can cover a large area with pack territories encompassing both deer and caribou habitat. </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a:t>
            </a:r>
            <a:r>
              <a:rPr lang="en-CA" baseline="0" dirty="0" smtClean="0"/>
              <a:t> mentioned before, the mobility of wolves is even further enhanced when i</a:t>
            </a:r>
            <a:r>
              <a:rPr lang="en-CA" dirty="0" smtClean="0"/>
              <a:t>ndustrial linear features give wolves access to boreal caribou</a:t>
            </a:r>
            <a:r>
              <a:rPr lang="en-CA" baseline="0" dirty="0" smtClean="0"/>
              <a:t> spatial refuges. Clear-cutting not only reduces spatial heterogeneity and availability of caribou refuges, but also decreases the distance between caribou habitat and deer habitat.</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36</a:t>
            </a:fld>
            <a:endParaRPr lang="en-US"/>
          </a:p>
        </p:txBody>
      </p:sp>
    </p:spTree>
    <p:extLst>
      <p:ext uri="{BB962C8B-B14F-4D97-AF65-F5344CB8AC3E}">
        <p14:creationId xmlns:p14="http://schemas.microsoft.com/office/powerpoint/2010/main" val="36901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a:t>
            </a:r>
            <a:r>
              <a:rPr lang="en-CA" baseline="0" dirty="0" smtClean="0"/>
              <a:t> mentioned before, the mobility of wolves is even further enhanced when i</a:t>
            </a:r>
            <a:r>
              <a:rPr lang="en-CA" dirty="0" smtClean="0"/>
              <a:t>ndustrial linear features give wolves access to boreal caribou</a:t>
            </a:r>
            <a:r>
              <a:rPr lang="en-CA" baseline="0" dirty="0" smtClean="0"/>
              <a:t> spatial refuges. Clear-cutting not only reduces spatial heterogeneity and availability of caribou refuges, but also decreases the distance between caribou habitat and deer habitat.</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37</a:t>
            </a:fld>
            <a:endParaRPr lang="en-US"/>
          </a:p>
        </p:txBody>
      </p:sp>
    </p:spTree>
    <p:extLst>
      <p:ext uri="{BB962C8B-B14F-4D97-AF65-F5344CB8AC3E}">
        <p14:creationId xmlns:p14="http://schemas.microsoft.com/office/powerpoint/2010/main" val="36901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Sinclair et al. found that endangered</a:t>
            </a:r>
            <a:r>
              <a:rPr lang="en-CA" baseline="0" dirty="0" smtClean="0"/>
              <a:t> prey species could only be conserved if they had refuges from predation. Woodland caribou, for example, have dense old-growth forests and muskeg that, in the past, had low accessibility to wolves. Unfortunately, the s</a:t>
            </a:r>
            <a:r>
              <a:rPr lang="en-CA" dirty="0" smtClean="0"/>
              <a:t>patial refuges</a:t>
            </a:r>
            <a:r>
              <a:rPr lang="en-CA" baseline="0" dirty="0" smtClean="0"/>
              <a:t> themselves</a:t>
            </a:r>
            <a:r>
              <a:rPr lang="en-CA" dirty="0" smtClean="0"/>
              <a:t> are dwindling due to deforestation, peat harvesting, mining.</a:t>
            </a:r>
            <a:r>
              <a:rPr lang="en-CA" baseline="0" dirty="0" smtClean="0"/>
              <a:t> Additionally, wolves have greater access to spatial refuges with extensive </a:t>
            </a:r>
            <a:r>
              <a:rPr lang="en-CA" baseline="0" dirty="0" err="1" smtClean="0"/>
              <a:t>cutlines</a:t>
            </a:r>
            <a:r>
              <a:rPr lang="en-CA" baseline="0" dirty="0" smtClean="0"/>
              <a:t> for seismic oil and gas exploration in the boreal forest.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38</a:t>
            </a:fld>
            <a:endParaRPr lang="en-US"/>
          </a:p>
        </p:txBody>
      </p:sp>
    </p:spTree>
    <p:extLst>
      <p:ext uri="{BB962C8B-B14F-4D97-AF65-F5344CB8AC3E}">
        <p14:creationId xmlns:p14="http://schemas.microsoft.com/office/powerpoint/2010/main" val="2771909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Sinclair et al. found that endangered</a:t>
            </a:r>
            <a:r>
              <a:rPr lang="en-CA" baseline="0" dirty="0" smtClean="0"/>
              <a:t> prey species could only be conserved if they had refuges from predation. Woodland caribou, for example, have dense old-growth forests and muskeg that, in the past, had low accessibility to wolves. Unfortunately, the s</a:t>
            </a:r>
            <a:r>
              <a:rPr lang="en-CA" dirty="0" smtClean="0"/>
              <a:t>patial refuges</a:t>
            </a:r>
            <a:r>
              <a:rPr lang="en-CA" baseline="0" dirty="0" smtClean="0"/>
              <a:t> themselves</a:t>
            </a:r>
            <a:r>
              <a:rPr lang="en-CA" dirty="0" smtClean="0"/>
              <a:t> are dwindling due to deforestation, peat harvesting, mining.</a:t>
            </a:r>
            <a:r>
              <a:rPr lang="en-CA" baseline="0" dirty="0" smtClean="0"/>
              <a:t> Additionally, wolves have greater access to spatial refuges with extensive </a:t>
            </a:r>
            <a:r>
              <a:rPr lang="en-CA" baseline="0" dirty="0" err="1" smtClean="0"/>
              <a:t>cutlines</a:t>
            </a:r>
            <a:r>
              <a:rPr lang="en-CA" baseline="0" dirty="0" smtClean="0"/>
              <a:t> for seismic oil and gas exploration in the boreal forest.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39</a:t>
            </a:fld>
            <a:endParaRPr lang="en-US"/>
          </a:p>
        </p:txBody>
      </p:sp>
    </p:spTree>
    <p:extLst>
      <p:ext uri="{BB962C8B-B14F-4D97-AF65-F5344CB8AC3E}">
        <p14:creationId xmlns:p14="http://schemas.microsoft.com/office/powerpoint/2010/main" val="277190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apparent competition is not limited to predator-prey relationships. Other</a:t>
            </a:r>
            <a:r>
              <a:rPr lang="en-CA" baseline="0" dirty="0" smtClean="0"/>
              <a:t> studies of apparent competition have included peanut seeds and sunflower seeds with fox squirrel as a shared </a:t>
            </a:r>
            <a:r>
              <a:rPr lang="en-CA" baseline="0" dirty="0" err="1" smtClean="0"/>
              <a:t>granivore</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4</a:t>
            </a:fld>
            <a:endParaRPr lang="en-US"/>
          </a:p>
        </p:txBody>
      </p:sp>
    </p:spTree>
    <p:extLst>
      <p:ext uri="{BB962C8B-B14F-4D97-AF65-F5344CB8AC3E}">
        <p14:creationId xmlns:p14="http://schemas.microsoft.com/office/powerpoint/2010/main" val="4190553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Sinclair et al. found that endangered</a:t>
            </a:r>
            <a:r>
              <a:rPr lang="en-CA" baseline="0" dirty="0" smtClean="0"/>
              <a:t> prey species could only be conserved if they had refuges from predation. Woodland caribou, for example, have dense old-growth forests and muskeg that, in the past, had low accessibility to wolves. Unfortunately, the s</a:t>
            </a:r>
            <a:r>
              <a:rPr lang="en-CA" dirty="0" smtClean="0"/>
              <a:t>patial refuges</a:t>
            </a:r>
            <a:r>
              <a:rPr lang="en-CA" baseline="0" dirty="0" smtClean="0"/>
              <a:t> themselves</a:t>
            </a:r>
            <a:r>
              <a:rPr lang="en-CA" dirty="0" smtClean="0"/>
              <a:t> are dwindling due to deforestation, peat harvesting, mining.</a:t>
            </a:r>
            <a:r>
              <a:rPr lang="en-CA" baseline="0" dirty="0" smtClean="0"/>
              <a:t> Additionally, wolves have greater access to spatial refuges with extensive </a:t>
            </a:r>
            <a:r>
              <a:rPr lang="en-CA" baseline="0" dirty="0" err="1" smtClean="0"/>
              <a:t>cutlines</a:t>
            </a:r>
            <a:r>
              <a:rPr lang="en-CA" baseline="0" dirty="0" smtClean="0"/>
              <a:t> for seismic oil and gas exploration in the boreal forest.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40</a:t>
            </a:fld>
            <a:endParaRPr lang="en-US"/>
          </a:p>
        </p:txBody>
      </p:sp>
    </p:spTree>
    <p:extLst>
      <p:ext uri="{BB962C8B-B14F-4D97-AF65-F5344CB8AC3E}">
        <p14:creationId xmlns:p14="http://schemas.microsoft.com/office/powerpoint/2010/main" val="2771909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three common elements</a:t>
            </a:r>
            <a:r>
              <a:rPr lang="en-US" baseline="0" dirty="0" smtClean="0"/>
              <a:t> to all the examples of asymmetric apparent competition in the assigned reading include Human-induced changes to resources (e.g. alteration of habitat like clear-cutting, which alters the food availability and spatial heterogeneity of the landscape)</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 to predator</a:t>
            </a:r>
            <a:r>
              <a:rPr lang="en-US" baseline="0" dirty="0" smtClean="0"/>
              <a:t> and prey communities, such as the feral pig. </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second common element is the subsidization of the predator population with an abundant primary prey</a:t>
            </a:r>
            <a:r>
              <a:rPr lang="en-US" baseline="0" dirty="0" smtClean="0"/>
              <a:t> species. Perhaps this abundant prey population has been introduced (like the feral pig) or maybe the native species populations have been augmented by human-induced change. An example of this is the increase in moose and deer populations with greater availability of early </a:t>
            </a:r>
            <a:r>
              <a:rPr lang="en-US" baseline="0" dirty="0" err="1" smtClean="0"/>
              <a:t>seral</a:t>
            </a:r>
            <a:r>
              <a:rPr lang="en-US" baseline="0" dirty="0" smtClean="0"/>
              <a:t> stage food after disturbance. </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thirdly, a generalist</a:t>
            </a:r>
            <a:r>
              <a:rPr lang="en-US" baseline="0" dirty="0" smtClean="0"/>
              <a:t> predator with multiple prey species which can forage beyond the spatial scale of habitat </a:t>
            </a:r>
            <a:r>
              <a:rPr lang="en-US" baseline="0" dirty="0" err="1" smtClean="0"/>
              <a:t>partioning</a:t>
            </a:r>
            <a:r>
              <a:rPr lang="en-US" baseline="0" dirty="0" smtClean="0"/>
              <a:t> between </a:t>
            </a:r>
            <a:r>
              <a:rPr lang="en-US" baseline="0" smtClean="0"/>
              <a:t>apparent competitors. </a:t>
            </a:r>
            <a:endParaRPr lang="en-US"/>
          </a:p>
        </p:txBody>
      </p:sp>
      <p:sp>
        <p:nvSpPr>
          <p:cNvPr id="4" name="Slide Number Placeholder 3"/>
          <p:cNvSpPr>
            <a:spLocks noGrp="1"/>
          </p:cNvSpPr>
          <p:nvPr>
            <p:ph type="sldNum" sz="quarter" idx="10"/>
          </p:nvPr>
        </p:nvSpPr>
        <p:spPr/>
        <p:txBody>
          <a:bodyPr/>
          <a:lstStyle/>
          <a:p>
            <a:fld id="{8CED4CAD-527B-4166-87FD-9B48AA5F46B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45</a:t>
            </a:fld>
            <a:endParaRPr lang="en-US"/>
          </a:p>
        </p:txBody>
      </p:sp>
    </p:spTree>
    <p:extLst>
      <p:ext uri="{BB962C8B-B14F-4D97-AF65-F5344CB8AC3E}">
        <p14:creationId xmlns:p14="http://schemas.microsoft.com/office/powerpoint/2010/main" val="352509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Turkey oak and English</a:t>
            </a:r>
            <a:r>
              <a:rPr lang="en-CA" baseline="0" dirty="0" smtClean="0"/>
              <a:t> oak are apparent competitors each with a host-parasite relationship to </a:t>
            </a:r>
            <a:r>
              <a:rPr lang="en-CA" baseline="0" dirty="0" err="1" smtClean="0"/>
              <a:t>cynipid</a:t>
            </a:r>
            <a:r>
              <a:rPr lang="en-CA" baseline="0" dirty="0" smtClean="0"/>
              <a:t> wasps</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5</a:t>
            </a:fld>
            <a:endParaRPr lang="en-US"/>
          </a:p>
        </p:txBody>
      </p:sp>
    </p:spTree>
    <p:extLst>
      <p:ext uri="{BB962C8B-B14F-4D97-AF65-F5344CB8AC3E}">
        <p14:creationId xmlns:p14="http://schemas.microsoft.com/office/powerpoint/2010/main" val="292772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assigned reading focused</a:t>
            </a:r>
            <a:r>
              <a:rPr lang="en-US" baseline="0" dirty="0" smtClean="0"/>
              <a:t> on asymmetrical apparent competition among…</a:t>
            </a:r>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predator-prey systems involving one endangered prey species. So let’s take a closer look at asymmetrical apparent competition</a:t>
            </a:r>
            <a:endParaRPr lang="en-US" dirty="0" smtClean="0"/>
          </a:p>
          <a:p>
            <a:endParaRPr lang="en-US"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we have an</a:t>
            </a:r>
            <a:r>
              <a:rPr lang="en-CA" baseline="0" dirty="0" smtClean="0"/>
              <a:t> endangered secondary prey, the endemic island fox on the Channel Islands of California. Feral pigs were introduced to the Channel Islands and became primary prey of Golden Eagles. The Golden Eagles began preying on island foxes and this increase in predation pressure has _______ (endangered? Threatened?)</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8</a:t>
            </a:fld>
            <a:endParaRPr lang="en-US"/>
          </a:p>
        </p:txBody>
      </p:sp>
    </p:spTree>
    <p:extLst>
      <p:ext uri="{BB962C8B-B14F-4D97-AF65-F5344CB8AC3E}">
        <p14:creationId xmlns:p14="http://schemas.microsoft.com/office/powerpoint/2010/main" val="259815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feral</a:t>
            </a:r>
            <a:r>
              <a:rPr lang="en-CA" baseline="0" dirty="0" smtClean="0"/>
              <a:t> pig populations exploded on the Channel Islands, causing a numeric response in the golden eagle population. This resulted in a decline of island foxes that were increasingly preyed upon by the growing number of golden eagles. </a:t>
            </a:r>
            <a:endParaRPr lang="en-CA" dirty="0"/>
          </a:p>
        </p:txBody>
      </p:sp>
      <p:sp>
        <p:nvSpPr>
          <p:cNvPr id="4" name="Slide Number Placeholder 3"/>
          <p:cNvSpPr>
            <a:spLocks noGrp="1"/>
          </p:cNvSpPr>
          <p:nvPr>
            <p:ph type="sldNum" sz="quarter" idx="10"/>
          </p:nvPr>
        </p:nvSpPr>
        <p:spPr/>
        <p:txBody>
          <a:bodyPr/>
          <a:lstStyle/>
          <a:p>
            <a:fld id="{8CED4CAD-527B-4166-87FD-9B48AA5F46BA}" type="slidenum">
              <a:rPr lang="en-US" smtClean="0"/>
              <a:pPr/>
              <a:t>9</a:t>
            </a:fld>
            <a:endParaRPr lang="en-US"/>
          </a:p>
        </p:txBody>
      </p:sp>
    </p:spTree>
    <p:extLst>
      <p:ext uri="{BB962C8B-B14F-4D97-AF65-F5344CB8AC3E}">
        <p14:creationId xmlns:p14="http://schemas.microsoft.com/office/powerpoint/2010/main" val="259815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4B80F2-48A5-478A-9274-BF1D5985A5FE}" type="datetime1">
              <a:rPr lang="en-US" smtClean="0"/>
              <a:pPr/>
              <a:t>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65139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B38791-9FFF-42D5-A052-C664CA128D80}" type="datetime1">
              <a:rPr lang="en-US" smtClean="0"/>
              <a:pPr/>
              <a:t>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339619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CD6C0-806E-4237-8F32-8F778FC16AAB}" type="datetime1">
              <a:rPr lang="en-US" smtClean="0"/>
              <a:pPr/>
              <a:t>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279849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1E74A7-1D5E-4AC3-9B6E-1AD76809F590}" type="datetime1">
              <a:rPr lang="en-US" smtClean="0"/>
              <a:pPr/>
              <a:t>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205598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7B82EE-AE84-406E-9A08-456A05CB52C0}" type="datetime1">
              <a:rPr lang="en-US" smtClean="0"/>
              <a:pPr/>
              <a:t>15-02-21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400323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08A14D-A4AB-4003-9CDD-9EA1BBA22626}" type="datetime1">
              <a:rPr lang="en-US" smtClean="0"/>
              <a:pPr/>
              <a:t>15-02-21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342006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D3BC5B-830A-4969-95F2-393F075F8F77}" type="datetime1">
              <a:rPr lang="en-US" smtClean="0"/>
              <a:pPr/>
              <a:t>15-02-21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22057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345538-36BE-45AB-8C75-CD16029EC816}" type="datetime1">
              <a:rPr lang="en-US" smtClean="0"/>
              <a:pPr/>
              <a:t>15-02-21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303972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9D8DE-1062-4A38-AE53-BC3A3E0C57C1}" type="datetime1">
              <a:rPr lang="en-US" smtClean="0"/>
              <a:pPr/>
              <a:t>15-02-21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33164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31437-0378-483A-95F2-C9A8FE50DC61}" type="datetime1">
              <a:rPr lang="en-US" smtClean="0"/>
              <a:pPr/>
              <a:t>15-02-21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364523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C53A7-EDF5-47B1-9298-650A5291EC60}" type="datetime1">
              <a:rPr lang="en-US" smtClean="0"/>
              <a:pPr/>
              <a:t>15-02-21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1061C-0428-43A2-94A9-B42528165B4A}" type="slidenum">
              <a:rPr lang="en-US" smtClean="0"/>
              <a:pPr/>
              <a:t>‹#›</a:t>
            </a:fld>
            <a:endParaRPr lang="en-US"/>
          </a:p>
        </p:txBody>
      </p:sp>
    </p:spTree>
    <p:extLst>
      <p:ext uri="{BB962C8B-B14F-4D97-AF65-F5344CB8AC3E}">
        <p14:creationId xmlns:p14="http://schemas.microsoft.com/office/powerpoint/2010/main" val="15375480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94A26-CD0D-4C6C-8CEB-A2BE83DE8D3E}" type="datetime1">
              <a:rPr lang="en-US" smtClean="0"/>
              <a:pPr/>
              <a:t>15-02-21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1061C-0428-43A2-94A9-B42528165B4A}" type="slidenum">
              <a:rPr lang="en-US" smtClean="0"/>
              <a:pPr/>
              <a:t>‹#›</a:t>
            </a:fld>
            <a:endParaRPr lang="en-US"/>
          </a:p>
        </p:txBody>
      </p:sp>
    </p:spTree>
    <p:extLst>
      <p:ext uri="{BB962C8B-B14F-4D97-AF65-F5344CB8AC3E}">
        <p14:creationId xmlns:p14="http://schemas.microsoft.com/office/powerpoint/2010/main" val="222726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3.png"/><Relationship Id="rId6" Type="http://schemas.openxmlformats.org/officeDocument/2006/relationships/image" Target="../media/image25.jpeg"/><Relationship Id="rId7" Type="http://schemas.openxmlformats.org/officeDocument/2006/relationships/image" Target="../media/image23.jpeg"/><Relationship Id="rId8"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25.jpeg"/><Relationship Id="rId6" Type="http://schemas.openxmlformats.org/officeDocument/2006/relationships/image" Target="../media/image23.jpeg"/><Relationship Id="rId7"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3.jpeg"/><Relationship Id="rId9"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27.png"/><Relationship Id="rId10" Type="http://schemas.openxmlformats.org/officeDocument/2006/relationships/image" Target="../media/image23.jpeg"/><Relationship Id="rId11"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30.png"/><Relationship Id="rId9" Type="http://schemas.openxmlformats.org/officeDocument/2006/relationships/image" Target="../media/image27.png"/><Relationship Id="rId10"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jpe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37.jpeg"/><Relationship Id="rId7"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jpeg"/><Relationship Id="rId9"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1.png"/><Relationship Id="rId6"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1.png"/><Relationship Id="rId6" Type="http://schemas.openxmlformats.org/officeDocument/2006/relationships/image" Target="../media/image42.jpeg"/><Relationship Id="rId7"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1.png"/><Relationship Id="rId6" Type="http://schemas.openxmlformats.org/officeDocument/2006/relationships/image" Target="../media/image42.jpeg"/><Relationship Id="rId7" Type="http://schemas.openxmlformats.org/officeDocument/2006/relationships/image" Target="../media/image33.png"/><Relationship Id="rId8"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2.jpeg"/><Relationship Id="rId6" Type="http://schemas.openxmlformats.org/officeDocument/2006/relationships/image" Target="../media/image44.jpeg"/><Relationship Id="rId7"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2.jpeg"/><Relationship Id="rId6" Type="http://schemas.openxmlformats.org/officeDocument/2006/relationships/image" Target="../media/image44.jpeg"/><Relationship Id="rId7" Type="http://schemas.openxmlformats.org/officeDocument/2006/relationships/image" Target="../media/image41.png"/><Relationship Id="rId8"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2.jpeg"/><Relationship Id="rId6" Type="http://schemas.openxmlformats.org/officeDocument/2006/relationships/image" Target="../media/image44.jpeg"/><Relationship Id="rId7" Type="http://schemas.openxmlformats.org/officeDocument/2006/relationships/image" Target="../media/image41.png"/><Relationship Id="rId8" Type="http://schemas.openxmlformats.org/officeDocument/2006/relationships/image" Target="../media/image45.png"/><Relationship Id="rId9"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2.jpeg"/><Relationship Id="rId6" Type="http://schemas.openxmlformats.org/officeDocument/2006/relationships/image" Target="../media/image44.jpeg"/><Relationship Id="rId7" Type="http://schemas.openxmlformats.org/officeDocument/2006/relationships/image" Target="../media/image41.png"/><Relationship Id="rId8" Type="http://schemas.openxmlformats.org/officeDocument/2006/relationships/image" Target="../media/image45.png"/><Relationship Id="rId9" Type="http://schemas.openxmlformats.org/officeDocument/2006/relationships/image" Target="../media/image43.jpeg"/><Relationship Id="rId10"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1.pn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1.pn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png"/><Relationship Id="rId10"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1.pn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5.png"/><Relationship Id="rId13" Type="http://schemas.openxmlformats.org/officeDocument/2006/relationships/image" Target="../media/image6.jpeg"/><Relationship Id="rId1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0.jpeg"/><Relationship Id="rId9" Type="http://schemas.openxmlformats.org/officeDocument/2006/relationships/image" Target="../media/image4.png"/><Relationship Id="rId10"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15.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144000"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8" name="Rectangle 7"/>
          <p:cNvSpPr/>
          <p:nvPr/>
        </p:nvSpPr>
        <p:spPr>
          <a:xfrm>
            <a:off x="1857375" y="1988007"/>
            <a:ext cx="5138510" cy="2460168"/>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16199" y="2684790"/>
            <a:ext cx="4181475" cy="523220"/>
          </a:xfrm>
          <a:prstGeom prst="rect">
            <a:avLst/>
          </a:prstGeom>
          <a:noFill/>
        </p:spPr>
        <p:txBody>
          <a:bodyPr wrap="square" rtlCol="0">
            <a:spAutoFit/>
          </a:bodyPr>
          <a:lstStyle/>
          <a:p>
            <a:r>
              <a:rPr lang="en-US" sz="2800" dirty="0" smtClean="0">
                <a:latin typeface="Book Antiqua" panose="02040602050305030304" pitchFamily="18" charset="0"/>
              </a:rPr>
              <a:t>Apparent Competition</a:t>
            </a:r>
            <a:endParaRPr lang="en-US" sz="2800" dirty="0">
              <a:latin typeface="Book Antiqua" panose="02040602050305030304" pitchFamily="18" charset="0"/>
            </a:endParaRPr>
          </a:p>
        </p:txBody>
      </p:sp>
      <p:sp>
        <p:nvSpPr>
          <p:cNvPr id="10" name="TextBox 9"/>
          <p:cNvSpPr txBox="1"/>
          <p:nvPr/>
        </p:nvSpPr>
        <p:spPr>
          <a:xfrm>
            <a:off x="2616199" y="3560979"/>
            <a:ext cx="4181475" cy="338554"/>
          </a:xfrm>
          <a:prstGeom prst="rect">
            <a:avLst/>
          </a:prstGeom>
          <a:noFill/>
        </p:spPr>
        <p:txBody>
          <a:bodyPr wrap="square" rtlCol="0">
            <a:spAutoFit/>
          </a:bodyPr>
          <a:lstStyle/>
          <a:p>
            <a:r>
              <a:rPr lang="en-US" sz="1600" dirty="0" smtClean="0">
                <a:latin typeface="Book Antiqua" panose="02040602050305030304" pitchFamily="18" charset="0"/>
              </a:rPr>
              <a:t>Blake </a:t>
            </a:r>
            <a:r>
              <a:rPr lang="en-US" sz="1600" dirty="0" err="1" smtClean="0">
                <a:latin typeface="Book Antiqua" panose="02040602050305030304" pitchFamily="18" charset="0"/>
              </a:rPr>
              <a:t>Danis</a:t>
            </a:r>
            <a:r>
              <a:rPr lang="en-US" sz="1600" dirty="0" smtClean="0">
                <a:latin typeface="Book Antiqua" panose="02040602050305030304" pitchFamily="18" charset="0"/>
              </a:rPr>
              <a:t> and Hannah Britton-Foster</a:t>
            </a:r>
            <a:endParaRPr lang="en-US" sz="1600" dirty="0">
              <a:latin typeface="Book Antiqua" panose="02040602050305030304" pitchFamily="18" charset="0"/>
            </a:endParaRPr>
          </a:p>
        </p:txBody>
      </p:sp>
      <p:sp>
        <p:nvSpPr>
          <p:cNvPr id="11" name="TextBox 10"/>
          <p:cNvSpPr txBox="1"/>
          <p:nvPr/>
        </p:nvSpPr>
        <p:spPr>
          <a:xfrm>
            <a:off x="2616199" y="3784368"/>
            <a:ext cx="4181475" cy="338554"/>
          </a:xfrm>
          <a:prstGeom prst="rect">
            <a:avLst/>
          </a:prstGeom>
          <a:noFill/>
        </p:spPr>
        <p:txBody>
          <a:bodyPr wrap="square" rtlCol="0">
            <a:spAutoFit/>
          </a:bodyPr>
          <a:lstStyle/>
          <a:p>
            <a:r>
              <a:rPr lang="en-US" sz="1600" dirty="0" smtClean="0">
                <a:latin typeface="Book Antiqua" panose="02040602050305030304" pitchFamily="18" charset="0"/>
              </a:rPr>
              <a:t>Feb. 20</a:t>
            </a:r>
            <a:r>
              <a:rPr lang="en-US" sz="1600" baseline="30000" dirty="0" smtClean="0">
                <a:latin typeface="Book Antiqua" panose="02040602050305030304" pitchFamily="18" charset="0"/>
              </a:rPr>
              <a:t>th</a:t>
            </a:r>
            <a:r>
              <a:rPr lang="en-US" sz="1600" dirty="0" smtClean="0">
                <a:latin typeface="Book Antiqua" panose="02040602050305030304" pitchFamily="18" charset="0"/>
              </a:rPr>
              <a:t> 2015</a:t>
            </a:r>
            <a:endParaRPr lang="en-US" sz="1600" dirty="0">
              <a:latin typeface="Book Antiqua" panose="02040602050305030304" pitchFamily="18" charset="0"/>
            </a:endParaRPr>
          </a:p>
        </p:txBody>
      </p:sp>
      <p:sp>
        <p:nvSpPr>
          <p:cNvPr id="12" name="Rectangle 11"/>
          <p:cNvSpPr/>
          <p:nvPr/>
        </p:nvSpPr>
        <p:spPr>
          <a:xfrm>
            <a:off x="3076575" y="6436181"/>
            <a:ext cx="6229350" cy="215444"/>
          </a:xfrm>
          <a:prstGeom prst="rect">
            <a:avLst/>
          </a:prstGeom>
        </p:spPr>
        <p:txBody>
          <a:bodyPr wrap="square">
            <a:spAutoFit/>
          </a:bodyPr>
          <a:lstStyle/>
          <a:p>
            <a:r>
              <a:rPr lang="en-US" sz="800" dirty="0" smtClean="0"/>
              <a:t>http://borealforestfacts.com/wp-content/uploads/2013/09/o-WOODLAND-CARIBOU-BOREAL-FOREST-AGREEMENT-CANADA-facebook.jpg</a:t>
            </a:r>
            <a:endParaRPr lang="en-US" sz="800" dirty="0"/>
          </a:p>
        </p:txBody>
      </p:sp>
      <p:sp>
        <p:nvSpPr>
          <p:cNvPr id="13" name="Rectangle 12"/>
          <p:cNvSpPr/>
          <p:nvPr/>
        </p:nvSpPr>
        <p:spPr>
          <a:xfrm>
            <a:off x="3076575" y="6543903"/>
            <a:ext cx="5429250" cy="215444"/>
          </a:xfrm>
          <a:prstGeom prst="rect">
            <a:avLst/>
          </a:prstGeom>
        </p:spPr>
        <p:txBody>
          <a:bodyPr wrap="square">
            <a:spAutoFit/>
          </a:bodyPr>
          <a:lstStyle/>
          <a:p>
            <a:r>
              <a:rPr lang="en-US" sz="800" dirty="0" smtClean="0"/>
              <a:t>http://images4.fanpop.com/image/photos/16900000/Wolf-dianas-wolf-pack-16958727-1024-768.jpg</a:t>
            </a:r>
            <a:endParaRPr lang="en-US" sz="800" dirty="0"/>
          </a:p>
        </p:txBody>
      </p:sp>
      <p:sp>
        <p:nvSpPr>
          <p:cNvPr id="14" name="Rectangle 13"/>
          <p:cNvSpPr/>
          <p:nvPr/>
        </p:nvSpPr>
        <p:spPr>
          <a:xfrm>
            <a:off x="3076575" y="6647091"/>
            <a:ext cx="4572000" cy="215444"/>
          </a:xfrm>
          <a:prstGeom prst="rect">
            <a:avLst/>
          </a:prstGeom>
        </p:spPr>
        <p:txBody>
          <a:bodyPr>
            <a:spAutoFit/>
          </a:bodyPr>
          <a:lstStyle/>
          <a:p>
            <a:r>
              <a:rPr lang="en-US" sz="800" dirty="0" smtClean="0"/>
              <a:t>http://www.donaldmjones.com/data/photos/2053_1whitetail_deer39036d.jpg</a:t>
            </a:r>
            <a:endParaRPr lang="en-US" sz="800" dirty="0"/>
          </a:p>
        </p:txBody>
      </p:sp>
      <p:sp>
        <p:nvSpPr>
          <p:cNvPr id="15" name="Slide Number Placeholder 14"/>
          <p:cNvSpPr>
            <a:spLocks noGrp="1"/>
          </p:cNvSpPr>
          <p:nvPr>
            <p:ph type="sldNum" sz="quarter" idx="12"/>
          </p:nvPr>
        </p:nvSpPr>
        <p:spPr>
          <a:xfrm>
            <a:off x="7153275" y="6492875"/>
            <a:ext cx="2057400" cy="365125"/>
          </a:xfrm>
        </p:spPr>
        <p:txBody>
          <a:bodyPr/>
          <a:lstStyle/>
          <a:p>
            <a:fld id="{D971061C-0428-43A2-94A9-B42528165B4A}" type="slidenum">
              <a:rPr lang="en-US" smtClean="0"/>
              <a:pPr/>
              <a:t>1</a:t>
            </a:fld>
            <a:endParaRPr lang="en-US" dirty="0"/>
          </a:p>
        </p:txBody>
      </p:sp>
    </p:spTree>
    <p:extLst>
      <p:ext uri="{BB962C8B-B14F-4D97-AF65-F5344CB8AC3E}">
        <p14:creationId xmlns:p14="http://schemas.microsoft.com/office/powerpoint/2010/main" val="25535368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stretch>
            <a:fillRect/>
          </a:stretch>
        </p:blipFill>
        <p:spPr>
          <a:xfrm>
            <a:off x="4772025" y="2554399"/>
            <a:ext cx="3505200" cy="2847975"/>
          </a:xfrm>
          <a:prstGeom prst="rect">
            <a:avLst/>
          </a:prstGeom>
        </p:spPr>
      </p:pic>
      <p:sp>
        <p:nvSpPr>
          <p:cNvPr id="6" name="Slide Number Placeholder 5"/>
          <p:cNvSpPr>
            <a:spLocks noGrp="1"/>
          </p:cNvSpPr>
          <p:nvPr>
            <p:ph type="sldNum" sz="quarter" idx="12"/>
          </p:nvPr>
        </p:nvSpPr>
        <p:spPr/>
        <p:txBody>
          <a:bodyPr/>
          <a:lstStyle/>
          <a:p>
            <a:fld id="{D971061C-0428-43A2-94A9-B42528165B4A}" type="slidenum">
              <a:rPr lang="en-US" smtClean="0"/>
              <a:pPr/>
              <a:t>10</a:t>
            </a:fld>
            <a:endParaRPr lang="en-US"/>
          </a:p>
        </p:txBody>
      </p:sp>
      <p:pic>
        <p:nvPicPr>
          <p:cNvPr id="9" name="Picture 9" descr="http://upload.wikimedia.org/wikipedia/commons/f/f4/Urocyon_littoralis_full_fig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625" y="5099281"/>
            <a:ext cx="2303525"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1" descr="http://www.dpi.nsw.gov.au/__data/assets/image/0005/444173/Vanessa-Macdonald_feral-pig-we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3846" y="5099281"/>
            <a:ext cx="1963079"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3385" y="6707870"/>
            <a:ext cx="4572000" cy="215444"/>
          </a:xfrm>
          <a:prstGeom prst="rect">
            <a:avLst/>
          </a:prstGeom>
        </p:spPr>
        <p:txBody>
          <a:bodyPr>
            <a:spAutoFit/>
          </a:bodyPr>
          <a:lstStyle/>
          <a:p>
            <a:r>
              <a:rPr lang="en-CA" sz="800" dirty="0" smtClean="0"/>
              <a:t>http://upload.wikimedia.org/wikipedia/commons/f/f4/Urocyon_littoralis_full_figure.jpg</a:t>
            </a:r>
            <a:endParaRPr lang="en-CA" sz="800" dirty="0"/>
          </a:p>
        </p:txBody>
      </p:sp>
      <p:sp>
        <p:nvSpPr>
          <p:cNvPr id="12" name="Rectangle 11"/>
          <p:cNvSpPr/>
          <p:nvPr/>
        </p:nvSpPr>
        <p:spPr>
          <a:xfrm>
            <a:off x="4772025" y="6707870"/>
            <a:ext cx="5228332" cy="215444"/>
          </a:xfrm>
          <a:prstGeom prst="rect">
            <a:avLst/>
          </a:prstGeom>
        </p:spPr>
        <p:txBody>
          <a:bodyPr wrap="square">
            <a:spAutoFit/>
          </a:bodyPr>
          <a:lstStyle/>
          <a:p>
            <a:r>
              <a:rPr lang="en-CA" sz="800" dirty="0" smtClean="0"/>
              <a:t>http://www.dpi.nsw.gov.au/__data/assets/image/0005/444173/Vanessa-Macdonald_feral-pig-web.jpg</a:t>
            </a:r>
            <a:endParaRPr lang="en-CA" sz="800" dirty="0"/>
          </a:p>
        </p:txBody>
      </p:sp>
      <p:pic>
        <p:nvPicPr>
          <p:cNvPr id="14" name="Picture 2" descr="http://www.allaboutbirds.org/guide/PHOTO/LARGE/golden_eagle_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3748" y="6579820"/>
            <a:ext cx="8721501" cy="215444"/>
          </a:xfrm>
          <a:prstGeom prst="rect">
            <a:avLst/>
          </a:prstGeom>
        </p:spPr>
        <p:txBody>
          <a:bodyPr wrap="square">
            <a:spAutoFit/>
          </a:bodyPr>
          <a:lstStyle/>
          <a:p>
            <a:r>
              <a:rPr lang="en-US" sz="800" dirty="0" err="1"/>
              <a:t>DeCesare</a:t>
            </a:r>
            <a:r>
              <a:rPr lang="en-US" sz="800" dirty="0"/>
              <a:t>, N. J., </a:t>
            </a:r>
            <a:r>
              <a:rPr lang="en-US" sz="800" dirty="0" err="1"/>
              <a:t>Hebblewhite</a:t>
            </a:r>
            <a:r>
              <a:rPr lang="en-US" sz="800" dirty="0"/>
              <a:t>, M., Robinson, H. S., &amp; </a:t>
            </a:r>
            <a:r>
              <a:rPr lang="en-US" sz="800" dirty="0" err="1"/>
              <a:t>Musiani</a:t>
            </a:r>
            <a:r>
              <a:rPr lang="en-US" sz="800" dirty="0"/>
              <a:t>, M. (2010). Endangered, apparently: the role of apparent competition in endangered species conservation. </a:t>
            </a:r>
            <a:r>
              <a:rPr lang="en-US" sz="800" i="1" dirty="0"/>
              <a:t>Animal conservation</a:t>
            </a:r>
            <a:r>
              <a:rPr lang="en-US" sz="800" dirty="0"/>
              <a:t>, </a:t>
            </a:r>
            <a:r>
              <a:rPr lang="en-US" sz="800" i="1" dirty="0"/>
              <a:t>13</a:t>
            </a:r>
            <a:r>
              <a:rPr lang="en-US" sz="800" dirty="0"/>
              <a:t>(4), 353-362.</a:t>
            </a:r>
          </a:p>
        </p:txBody>
      </p:sp>
      <p:sp>
        <p:nvSpPr>
          <p:cNvPr id="15" name="Down Arrow 14"/>
          <p:cNvSpPr/>
          <p:nvPr/>
        </p:nvSpPr>
        <p:spPr>
          <a:xfrm flipV="1">
            <a:off x="5267273"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6" name="Down Arrow 15"/>
          <p:cNvSpPr/>
          <p:nvPr/>
        </p:nvSpPr>
        <p:spPr>
          <a:xfrm flipV="1">
            <a:off x="7159455" y="129256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7" name="Down Arrow 16"/>
          <p:cNvSpPr/>
          <p:nvPr/>
        </p:nvSpPr>
        <p:spPr>
          <a:xfrm rot="10800000" flipV="1">
            <a:off x="8059471"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pic>
        <p:nvPicPr>
          <p:cNvPr id="19"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87810" y="2265439"/>
            <a:ext cx="1453713" cy="185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387810" y="4120991"/>
            <a:ext cx="1514399" cy="173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620506" y="5686435"/>
            <a:ext cx="1877755" cy="276999"/>
          </a:xfrm>
          <a:prstGeom prst="rect">
            <a:avLst/>
          </a:prstGeom>
          <a:solidFill>
            <a:schemeClr val="bg1"/>
          </a:solidFill>
        </p:spPr>
        <p:txBody>
          <a:bodyPr wrap="square" rtlCol="0">
            <a:spAutoFit/>
          </a:bodyPr>
          <a:lstStyle/>
          <a:p>
            <a:r>
              <a:rPr lang="en-CA" sz="1200" dirty="0" smtClean="0"/>
              <a:t>Prey density</a:t>
            </a:r>
            <a:endParaRPr lang="en-CA" sz="1200" dirty="0"/>
          </a:p>
        </p:txBody>
      </p:sp>
      <p:sp>
        <p:nvSpPr>
          <p:cNvPr id="22" name="TextBox 21"/>
          <p:cNvSpPr txBox="1"/>
          <p:nvPr/>
        </p:nvSpPr>
        <p:spPr>
          <a:xfrm>
            <a:off x="293849" y="4928418"/>
            <a:ext cx="1258298" cy="461665"/>
          </a:xfrm>
          <a:prstGeom prst="rect">
            <a:avLst/>
          </a:prstGeom>
          <a:noFill/>
        </p:spPr>
        <p:txBody>
          <a:bodyPr wrap="square" rtlCol="0">
            <a:spAutoFit/>
          </a:bodyPr>
          <a:lstStyle/>
          <a:p>
            <a:r>
              <a:rPr lang="en-CA" sz="1200" dirty="0" smtClean="0"/>
              <a:t>Prey per capita death rate</a:t>
            </a:r>
            <a:endParaRPr lang="en-CA" sz="1200" dirty="0"/>
          </a:p>
        </p:txBody>
      </p:sp>
      <p:sp>
        <p:nvSpPr>
          <p:cNvPr id="23" name="TextBox 22"/>
          <p:cNvSpPr txBox="1"/>
          <p:nvPr/>
        </p:nvSpPr>
        <p:spPr>
          <a:xfrm>
            <a:off x="185430" y="2844798"/>
            <a:ext cx="1416794" cy="646331"/>
          </a:xfrm>
          <a:prstGeom prst="rect">
            <a:avLst/>
          </a:prstGeom>
          <a:noFill/>
        </p:spPr>
        <p:txBody>
          <a:bodyPr wrap="square" rtlCol="0">
            <a:spAutoFit/>
          </a:bodyPr>
          <a:lstStyle/>
          <a:p>
            <a:r>
              <a:rPr lang="en-CA" sz="1200" dirty="0" smtClean="0"/>
              <a:t>Number of prey eaten per predator per unit time</a:t>
            </a:r>
            <a:endParaRPr lang="en-CA" sz="1200" dirty="0"/>
          </a:p>
        </p:txBody>
      </p:sp>
      <p:sp>
        <p:nvSpPr>
          <p:cNvPr id="24" name="Rectangle 23"/>
          <p:cNvSpPr/>
          <p:nvPr/>
        </p:nvSpPr>
        <p:spPr>
          <a:xfrm>
            <a:off x="591318" y="714613"/>
            <a:ext cx="4675956" cy="461665"/>
          </a:xfrm>
          <a:prstGeom prst="rect">
            <a:avLst/>
          </a:prstGeom>
        </p:spPr>
        <p:txBody>
          <a:bodyPr wrap="square">
            <a:spAutoFit/>
          </a:bodyPr>
          <a:lstStyle/>
          <a:p>
            <a:r>
              <a:rPr lang="en-CA" sz="2400" b="1" dirty="0" smtClean="0">
                <a:solidFill>
                  <a:schemeClr val="bg1">
                    <a:lumMod val="50000"/>
                  </a:schemeClr>
                </a:solidFill>
              </a:rPr>
              <a:t>Apparent Competition</a:t>
            </a:r>
            <a:endParaRPr lang="en-CA" sz="2400" b="1" dirty="0">
              <a:solidFill>
                <a:schemeClr val="bg1">
                  <a:lumMod val="50000"/>
                </a:schemeClr>
              </a:solidFill>
            </a:endParaRPr>
          </a:p>
        </p:txBody>
      </p:sp>
    </p:spTree>
    <p:extLst>
      <p:ext uri="{BB962C8B-B14F-4D97-AF65-F5344CB8AC3E}">
        <p14:creationId xmlns:p14="http://schemas.microsoft.com/office/powerpoint/2010/main" val="38370062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stretch>
            <a:fillRect/>
          </a:stretch>
        </p:blipFill>
        <p:spPr>
          <a:xfrm>
            <a:off x="4772025" y="2554399"/>
            <a:ext cx="3505200" cy="2847975"/>
          </a:xfrm>
          <a:prstGeom prst="rect">
            <a:avLst/>
          </a:prstGeom>
        </p:spPr>
      </p:pic>
      <p:sp>
        <p:nvSpPr>
          <p:cNvPr id="6" name="Slide Number Placeholder 5"/>
          <p:cNvSpPr>
            <a:spLocks noGrp="1"/>
          </p:cNvSpPr>
          <p:nvPr>
            <p:ph type="sldNum" sz="quarter" idx="12"/>
          </p:nvPr>
        </p:nvSpPr>
        <p:spPr/>
        <p:txBody>
          <a:bodyPr/>
          <a:lstStyle/>
          <a:p>
            <a:fld id="{D971061C-0428-43A2-94A9-B42528165B4A}" type="slidenum">
              <a:rPr lang="en-US" smtClean="0"/>
              <a:pPr/>
              <a:t>11</a:t>
            </a:fld>
            <a:endParaRPr lang="en-US"/>
          </a:p>
        </p:txBody>
      </p:sp>
      <p:pic>
        <p:nvPicPr>
          <p:cNvPr id="9" name="Picture 9" descr="http://upload.wikimedia.org/wikipedia/commons/f/f4/Urocyon_littoralis_full_fig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625" y="5099281"/>
            <a:ext cx="2303525"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1" descr="http://www.dpi.nsw.gov.au/__data/assets/image/0005/444173/Vanessa-Macdonald_feral-pig-we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3846" y="5099281"/>
            <a:ext cx="1963079"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3385" y="6707870"/>
            <a:ext cx="4572000" cy="215444"/>
          </a:xfrm>
          <a:prstGeom prst="rect">
            <a:avLst/>
          </a:prstGeom>
        </p:spPr>
        <p:txBody>
          <a:bodyPr>
            <a:spAutoFit/>
          </a:bodyPr>
          <a:lstStyle/>
          <a:p>
            <a:r>
              <a:rPr lang="en-CA" sz="800" dirty="0" smtClean="0"/>
              <a:t>http://upload.wikimedia.org/wikipedia/commons/f/f4/Urocyon_littoralis_full_figure.jpg</a:t>
            </a:r>
            <a:endParaRPr lang="en-CA" sz="800" dirty="0"/>
          </a:p>
        </p:txBody>
      </p:sp>
      <p:sp>
        <p:nvSpPr>
          <p:cNvPr id="12" name="Rectangle 11"/>
          <p:cNvSpPr/>
          <p:nvPr/>
        </p:nvSpPr>
        <p:spPr>
          <a:xfrm>
            <a:off x="4772025" y="6707870"/>
            <a:ext cx="5228332" cy="215444"/>
          </a:xfrm>
          <a:prstGeom prst="rect">
            <a:avLst/>
          </a:prstGeom>
        </p:spPr>
        <p:txBody>
          <a:bodyPr wrap="square">
            <a:spAutoFit/>
          </a:bodyPr>
          <a:lstStyle/>
          <a:p>
            <a:r>
              <a:rPr lang="en-CA" sz="800" dirty="0" smtClean="0"/>
              <a:t>http://www.dpi.nsw.gov.au/__data/assets/image/0005/444173/Vanessa-Macdonald_feral-pig-web.jpg</a:t>
            </a:r>
            <a:endParaRPr lang="en-CA" sz="800" dirty="0"/>
          </a:p>
        </p:txBody>
      </p:sp>
      <p:pic>
        <p:nvPicPr>
          <p:cNvPr id="14" name="Picture 2" descr="http://www.allaboutbirds.org/guide/PHOTO/LARGE/golden_eagle_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3748" y="6579820"/>
            <a:ext cx="8721501" cy="215444"/>
          </a:xfrm>
          <a:prstGeom prst="rect">
            <a:avLst/>
          </a:prstGeom>
        </p:spPr>
        <p:txBody>
          <a:bodyPr wrap="square">
            <a:spAutoFit/>
          </a:bodyPr>
          <a:lstStyle/>
          <a:p>
            <a:r>
              <a:rPr lang="en-US" sz="800" dirty="0" err="1"/>
              <a:t>DeCesare</a:t>
            </a:r>
            <a:r>
              <a:rPr lang="en-US" sz="800" dirty="0"/>
              <a:t>, N. J., </a:t>
            </a:r>
            <a:r>
              <a:rPr lang="en-US" sz="800" dirty="0" err="1"/>
              <a:t>Hebblewhite</a:t>
            </a:r>
            <a:r>
              <a:rPr lang="en-US" sz="800" dirty="0"/>
              <a:t>, M., Robinson, H. S., &amp; </a:t>
            </a:r>
            <a:r>
              <a:rPr lang="en-US" sz="800" dirty="0" err="1"/>
              <a:t>Musiani</a:t>
            </a:r>
            <a:r>
              <a:rPr lang="en-US" sz="800" dirty="0"/>
              <a:t>, M. (2010). Endangered, apparently: the role of apparent competition in endangered species conservation. </a:t>
            </a:r>
            <a:r>
              <a:rPr lang="en-US" sz="800" i="1" dirty="0"/>
              <a:t>Animal conservation</a:t>
            </a:r>
            <a:r>
              <a:rPr lang="en-US" sz="800" dirty="0"/>
              <a:t>, </a:t>
            </a:r>
            <a:r>
              <a:rPr lang="en-US" sz="800" i="1" dirty="0"/>
              <a:t>13</a:t>
            </a:r>
            <a:r>
              <a:rPr lang="en-US" sz="800" dirty="0"/>
              <a:t>(4), 353-362.</a:t>
            </a:r>
          </a:p>
        </p:txBody>
      </p:sp>
      <p:sp>
        <p:nvSpPr>
          <p:cNvPr id="15" name="Down Arrow 14"/>
          <p:cNvSpPr/>
          <p:nvPr/>
        </p:nvSpPr>
        <p:spPr>
          <a:xfrm flipV="1">
            <a:off x="5267273"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6" name="Down Arrow 15"/>
          <p:cNvSpPr/>
          <p:nvPr/>
        </p:nvSpPr>
        <p:spPr>
          <a:xfrm flipV="1">
            <a:off x="7159455" y="129256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7" name="Down Arrow 16"/>
          <p:cNvSpPr/>
          <p:nvPr/>
        </p:nvSpPr>
        <p:spPr>
          <a:xfrm rot="10800000" flipV="1">
            <a:off x="8059471"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pic>
        <p:nvPicPr>
          <p:cNvPr id="19"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87810" y="2265439"/>
            <a:ext cx="1453713" cy="185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387810" y="4120991"/>
            <a:ext cx="1514399" cy="173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xplosion 1 20"/>
          <p:cNvSpPr/>
          <p:nvPr/>
        </p:nvSpPr>
        <p:spPr>
          <a:xfrm>
            <a:off x="1228241" y="4035563"/>
            <a:ext cx="603138" cy="495302"/>
          </a:xfrm>
          <a:prstGeom prst="irregularSeal1">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1620506" y="5686435"/>
            <a:ext cx="1877755" cy="276999"/>
          </a:xfrm>
          <a:prstGeom prst="rect">
            <a:avLst/>
          </a:prstGeom>
          <a:solidFill>
            <a:schemeClr val="bg1"/>
          </a:solidFill>
        </p:spPr>
        <p:txBody>
          <a:bodyPr wrap="square" rtlCol="0">
            <a:spAutoFit/>
          </a:bodyPr>
          <a:lstStyle/>
          <a:p>
            <a:r>
              <a:rPr lang="en-CA" sz="1200" dirty="0" smtClean="0"/>
              <a:t>Prey density</a:t>
            </a:r>
            <a:endParaRPr lang="en-CA" sz="1200" dirty="0"/>
          </a:p>
        </p:txBody>
      </p:sp>
      <p:sp>
        <p:nvSpPr>
          <p:cNvPr id="23" name="TextBox 22"/>
          <p:cNvSpPr txBox="1"/>
          <p:nvPr/>
        </p:nvSpPr>
        <p:spPr>
          <a:xfrm>
            <a:off x="185430" y="2844798"/>
            <a:ext cx="1416794" cy="646331"/>
          </a:xfrm>
          <a:prstGeom prst="rect">
            <a:avLst/>
          </a:prstGeom>
          <a:noFill/>
        </p:spPr>
        <p:txBody>
          <a:bodyPr wrap="square" rtlCol="0">
            <a:spAutoFit/>
          </a:bodyPr>
          <a:lstStyle/>
          <a:p>
            <a:r>
              <a:rPr lang="en-CA" sz="1200" dirty="0" smtClean="0"/>
              <a:t>Number of prey eaten per predator per unit time</a:t>
            </a:r>
            <a:endParaRPr lang="en-CA" sz="1200" dirty="0"/>
          </a:p>
        </p:txBody>
      </p:sp>
      <p:sp>
        <p:nvSpPr>
          <p:cNvPr id="24" name="TextBox 23"/>
          <p:cNvSpPr txBox="1"/>
          <p:nvPr/>
        </p:nvSpPr>
        <p:spPr>
          <a:xfrm>
            <a:off x="293849" y="4928418"/>
            <a:ext cx="1258298" cy="461665"/>
          </a:xfrm>
          <a:prstGeom prst="rect">
            <a:avLst/>
          </a:prstGeom>
          <a:noFill/>
        </p:spPr>
        <p:txBody>
          <a:bodyPr wrap="square" rtlCol="0">
            <a:spAutoFit/>
          </a:bodyPr>
          <a:lstStyle/>
          <a:p>
            <a:r>
              <a:rPr lang="en-CA" sz="1200" dirty="0" smtClean="0"/>
              <a:t>Prey per capita death rate</a:t>
            </a:r>
            <a:endParaRPr lang="en-CA" sz="1200" dirty="0"/>
          </a:p>
        </p:txBody>
      </p:sp>
      <p:sp>
        <p:nvSpPr>
          <p:cNvPr id="25" name="Rectangle 24"/>
          <p:cNvSpPr/>
          <p:nvPr/>
        </p:nvSpPr>
        <p:spPr>
          <a:xfrm>
            <a:off x="591318" y="714613"/>
            <a:ext cx="4675956" cy="461665"/>
          </a:xfrm>
          <a:prstGeom prst="rect">
            <a:avLst/>
          </a:prstGeom>
        </p:spPr>
        <p:txBody>
          <a:bodyPr wrap="square">
            <a:spAutoFit/>
          </a:bodyPr>
          <a:lstStyle/>
          <a:p>
            <a:r>
              <a:rPr lang="en-CA" sz="2400" b="1" dirty="0" smtClean="0">
                <a:solidFill>
                  <a:schemeClr val="bg1">
                    <a:lumMod val="50000"/>
                  </a:schemeClr>
                </a:solidFill>
              </a:rPr>
              <a:t>Apparent Competition</a:t>
            </a:r>
            <a:endParaRPr lang="en-CA" sz="2400" b="1" dirty="0">
              <a:solidFill>
                <a:schemeClr val="bg1">
                  <a:lumMod val="50000"/>
                </a:schemeClr>
              </a:solidFill>
            </a:endParaRPr>
          </a:p>
        </p:txBody>
      </p:sp>
      <p:sp>
        <p:nvSpPr>
          <p:cNvPr id="26" name="Rectangle 25"/>
          <p:cNvSpPr/>
          <p:nvPr/>
        </p:nvSpPr>
        <p:spPr>
          <a:xfrm>
            <a:off x="253302" y="2034606"/>
            <a:ext cx="4274247" cy="461665"/>
          </a:xfrm>
          <a:prstGeom prst="rect">
            <a:avLst/>
          </a:prstGeom>
          <a:solidFill>
            <a:schemeClr val="bg1"/>
          </a:solidFill>
        </p:spPr>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solidFill>
                  <a:schemeClr val="accent2">
                    <a:lumMod val="60000"/>
                    <a:lumOff val="40000"/>
                  </a:schemeClr>
                </a:solidFill>
                <a:effectLst/>
              </a:rPr>
              <a:t>Type II – </a:t>
            </a:r>
            <a:r>
              <a:rPr lang="en-US" sz="2400" b="1" cap="none" spc="0" dirty="0" err="1" smtClean="0">
                <a:ln w="10541" cmpd="sng">
                  <a:solidFill>
                    <a:schemeClr val="accent1">
                      <a:shade val="88000"/>
                      <a:satMod val="110000"/>
                    </a:schemeClr>
                  </a:solidFill>
                  <a:prstDash val="solid"/>
                </a:ln>
                <a:solidFill>
                  <a:schemeClr val="accent2">
                    <a:lumMod val="60000"/>
                    <a:lumOff val="40000"/>
                  </a:schemeClr>
                </a:solidFill>
                <a:effectLst/>
              </a:rPr>
              <a:t>Depensatory</a:t>
            </a:r>
            <a:r>
              <a:rPr lang="en-US" sz="2400" b="1" cap="none" spc="0" dirty="0" smtClean="0">
                <a:ln w="10541" cmpd="sng">
                  <a:solidFill>
                    <a:schemeClr val="accent1">
                      <a:shade val="88000"/>
                      <a:satMod val="110000"/>
                    </a:schemeClr>
                  </a:solidFill>
                  <a:prstDash val="solid"/>
                </a:ln>
                <a:solidFill>
                  <a:schemeClr val="accent2">
                    <a:lumMod val="60000"/>
                    <a:lumOff val="40000"/>
                  </a:schemeClr>
                </a:solidFill>
                <a:effectLst/>
              </a:rPr>
              <a:t> predation</a:t>
            </a:r>
            <a:endParaRPr lang="en-US" sz="2400" b="1" cap="none" spc="0" dirty="0">
              <a:ln w="10541" cmpd="sng">
                <a:solidFill>
                  <a:schemeClr val="accent1">
                    <a:shade val="88000"/>
                    <a:satMod val="110000"/>
                  </a:schemeClr>
                </a:solidFill>
                <a:prstDash val="solid"/>
              </a:ln>
              <a:solidFill>
                <a:schemeClr val="accent2">
                  <a:lumMod val="60000"/>
                  <a:lumOff val="40000"/>
                </a:schemeClr>
              </a:solidFill>
              <a:effectLst/>
            </a:endParaRPr>
          </a:p>
        </p:txBody>
      </p:sp>
    </p:spTree>
    <p:extLst>
      <p:ext uri="{BB962C8B-B14F-4D97-AF65-F5344CB8AC3E}">
        <p14:creationId xmlns:p14="http://schemas.microsoft.com/office/powerpoint/2010/main" val="41719869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stretch>
            <a:fillRect/>
          </a:stretch>
        </p:blipFill>
        <p:spPr>
          <a:xfrm>
            <a:off x="4772025" y="2554399"/>
            <a:ext cx="3505200" cy="2847975"/>
          </a:xfrm>
          <a:prstGeom prst="rect">
            <a:avLst/>
          </a:prstGeom>
        </p:spPr>
      </p:pic>
      <p:sp>
        <p:nvSpPr>
          <p:cNvPr id="6" name="Slide Number Placeholder 5"/>
          <p:cNvSpPr>
            <a:spLocks noGrp="1"/>
          </p:cNvSpPr>
          <p:nvPr>
            <p:ph type="sldNum" sz="quarter" idx="12"/>
          </p:nvPr>
        </p:nvSpPr>
        <p:spPr/>
        <p:txBody>
          <a:bodyPr/>
          <a:lstStyle/>
          <a:p>
            <a:fld id="{D971061C-0428-43A2-94A9-B42528165B4A}" type="slidenum">
              <a:rPr lang="en-US" smtClean="0"/>
              <a:pPr/>
              <a:t>12</a:t>
            </a:fld>
            <a:endParaRPr lang="en-US"/>
          </a:p>
        </p:txBody>
      </p:sp>
      <p:pic>
        <p:nvPicPr>
          <p:cNvPr id="9" name="Picture 9" descr="http://upload.wikimedia.org/wikipedia/commons/f/f4/Urocyon_littoralis_full_fig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625" y="5099281"/>
            <a:ext cx="2303525"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1" descr="http://www.dpi.nsw.gov.au/__data/assets/image/0005/444173/Vanessa-Macdonald_feral-pig-we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3846" y="5099281"/>
            <a:ext cx="1963079"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3385" y="6707870"/>
            <a:ext cx="4572000" cy="215444"/>
          </a:xfrm>
          <a:prstGeom prst="rect">
            <a:avLst/>
          </a:prstGeom>
        </p:spPr>
        <p:txBody>
          <a:bodyPr>
            <a:spAutoFit/>
          </a:bodyPr>
          <a:lstStyle/>
          <a:p>
            <a:r>
              <a:rPr lang="en-CA" sz="800" dirty="0" smtClean="0"/>
              <a:t>http://upload.wikimedia.org/wikipedia/commons/f/f4/Urocyon_littoralis_full_figure.jpg</a:t>
            </a:r>
            <a:endParaRPr lang="en-CA" sz="800" dirty="0"/>
          </a:p>
        </p:txBody>
      </p:sp>
      <p:sp>
        <p:nvSpPr>
          <p:cNvPr id="12" name="Rectangle 11"/>
          <p:cNvSpPr/>
          <p:nvPr/>
        </p:nvSpPr>
        <p:spPr>
          <a:xfrm>
            <a:off x="4772025" y="6707870"/>
            <a:ext cx="5228332" cy="215444"/>
          </a:xfrm>
          <a:prstGeom prst="rect">
            <a:avLst/>
          </a:prstGeom>
        </p:spPr>
        <p:txBody>
          <a:bodyPr wrap="square">
            <a:spAutoFit/>
          </a:bodyPr>
          <a:lstStyle/>
          <a:p>
            <a:r>
              <a:rPr lang="en-CA" sz="800" dirty="0" smtClean="0"/>
              <a:t>http://www.dpi.nsw.gov.au/__data/assets/image/0005/444173/Vanessa-Macdonald_feral-pig-web.jpg</a:t>
            </a:r>
            <a:endParaRPr lang="en-CA" sz="800" dirty="0"/>
          </a:p>
        </p:txBody>
      </p:sp>
      <p:pic>
        <p:nvPicPr>
          <p:cNvPr id="14" name="Picture 2" descr="http://www.allaboutbirds.org/guide/PHOTO/LARGE/golden_eagle_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3748" y="6579820"/>
            <a:ext cx="8721501" cy="215444"/>
          </a:xfrm>
          <a:prstGeom prst="rect">
            <a:avLst/>
          </a:prstGeom>
        </p:spPr>
        <p:txBody>
          <a:bodyPr wrap="square">
            <a:spAutoFit/>
          </a:bodyPr>
          <a:lstStyle/>
          <a:p>
            <a:r>
              <a:rPr lang="en-US" sz="800" dirty="0" err="1"/>
              <a:t>DeCesare</a:t>
            </a:r>
            <a:r>
              <a:rPr lang="en-US" sz="800" dirty="0"/>
              <a:t>, N. J., </a:t>
            </a:r>
            <a:r>
              <a:rPr lang="en-US" sz="800" dirty="0" err="1"/>
              <a:t>Hebblewhite</a:t>
            </a:r>
            <a:r>
              <a:rPr lang="en-US" sz="800" dirty="0"/>
              <a:t>, M., Robinson, H. S., &amp; </a:t>
            </a:r>
            <a:r>
              <a:rPr lang="en-US" sz="800" dirty="0" err="1"/>
              <a:t>Musiani</a:t>
            </a:r>
            <a:r>
              <a:rPr lang="en-US" sz="800" dirty="0"/>
              <a:t>, M. (2010). Endangered, apparently: the role of apparent competition in endangered species conservation. </a:t>
            </a:r>
            <a:r>
              <a:rPr lang="en-US" sz="800" i="1" dirty="0"/>
              <a:t>Animal conservation</a:t>
            </a:r>
            <a:r>
              <a:rPr lang="en-US" sz="800" dirty="0"/>
              <a:t>, </a:t>
            </a:r>
            <a:r>
              <a:rPr lang="en-US" sz="800" i="1" dirty="0"/>
              <a:t>13</a:t>
            </a:r>
            <a:r>
              <a:rPr lang="en-US" sz="800" dirty="0"/>
              <a:t>(4), 353-362.</a:t>
            </a:r>
          </a:p>
        </p:txBody>
      </p:sp>
      <p:sp>
        <p:nvSpPr>
          <p:cNvPr id="15" name="Down Arrow 14"/>
          <p:cNvSpPr/>
          <p:nvPr/>
        </p:nvSpPr>
        <p:spPr>
          <a:xfrm flipV="1">
            <a:off x="5267273"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6" name="Down Arrow 15"/>
          <p:cNvSpPr/>
          <p:nvPr/>
        </p:nvSpPr>
        <p:spPr>
          <a:xfrm flipV="1">
            <a:off x="7159455" y="129256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7" name="Down Arrow 16"/>
          <p:cNvSpPr/>
          <p:nvPr/>
        </p:nvSpPr>
        <p:spPr>
          <a:xfrm rot="10800000" flipV="1">
            <a:off x="8059471"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pic>
        <p:nvPicPr>
          <p:cNvPr id="19"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87810" y="2265439"/>
            <a:ext cx="1453713" cy="185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387810" y="4120991"/>
            <a:ext cx="1514399" cy="173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xplosion 1 20"/>
          <p:cNvSpPr/>
          <p:nvPr/>
        </p:nvSpPr>
        <p:spPr>
          <a:xfrm>
            <a:off x="1228241" y="4035563"/>
            <a:ext cx="603138" cy="495302"/>
          </a:xfrm>
          <a:prstGeom prst="irregularSeal1">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1620506" y="5686435"/>
            <a:ext cx="1877755" cy="276999"/>
          </a:xfrm>
          <a:prstGeom prst="rect">
            <a:avLst/>
          </a:prstGeom>
          <a:solidFill>
            <a:schemeClr val="bg1"/>
          </a:solidFill>
        </p:spPr>
        <p:txBody>
          <a:bodyPr wrap="square" rtlCol="0">
            <a:spAutoFit/>
          </a:bodyPr>
          <a:lstStyle/>
          <a:p>
            <a:r>
              <a:rPr lang="en-CA" sz="1200" dirty="0" smtClean="0"/>
              <a:t>Prey density</a:t>
            </a:r>
            <a:endParaRPr lang="en-CA" sz="1200" dirty="0"/>
          </a:p>
        </p:txBody>
      </p:sp>
      <p:sp>
        <p:nvSpPr>
          <p:cNvPr id="23" name="TextBox 22"/>
          <p:cNvSpPr txBox="1"/>
          <p:nvPr/>
        </p:nvSpPr>
        <p:spPr>
          <a:xfrm>
            <a:off x="185430" y="2844798"/>
            <a:ext cx="1416794" cy="646331"/>
          </a:xfrm>
          <a:prstGeom prst="rect">
            <a:avLst/>
          </a:prstGeom>
          <a:noFill/>
        </p:spPr>
        <p:txBody>
          <a:bodyPr wrap="square" rtlCol="0">
            <a:spAutoFit/>
          </a:bodyPr>
          <a:lstStyle/>
          <a:p>
            <a:r>
              <a:rPr lang="en-CA" sz="1200" dirty="0" smtClean="0"/>
              <a:t>Number of prey eaten per predator per unit time</a:t>
            </a:r>
            <a:endParaRPr lang="en-CA" sz="1200" dirty="0"/>
          </a:p>
        </p:txBody>
      </p:sp>
      <p:sp>
        <p:nvSpPr>
          <p:cNvPr id="24" name="TextBox 23"/>
          <p:cNvSpPr txBox="1"/>
          <p:nvPr/>
        </p:nvSpPr>
        <p:spPr>
          <a:xfrm>
            <a:off x="293849" y="4928418"/>
            <a:ext cx="1258298" cy="461665"/>
          </a:xfrm>
          <a:prstGeom prst="rect">
            <a:avLst/>
          </a:prstGeom>
          <a:noFill/>
        </p:spPr>
        <p:txBody>
          <a:bodyPr wrap="square" rtlCol="0">
            <a:spAutoFit/>
          </a:bodyPr>
          <a:lstStyle/>
          <a:p>
            <a:r>
              <a:rPr lang="en-CA" sz="1200" dirty="0" smtClean="0"/>
              <a:t>Prey per capita death rate</a:t>
            </a:r>
            <a:endParaRPr lang="en-CA" sz="1200" dirty="0"/>
          </a:p>
        </p:txBody>
      </p:sp>
      <p:sp>
        <p:nvSpPr>
          <p:cNvPr id="25" name="Rectangle 24"/>
          <p:cNvSpPr/>
          <p:nvPr/>
        </p:nvSpPr>
        <p:spPr>
          <a:xfrm>
            <a:off x="591318" y="714613"/>
            <a:ext cx="4675956" cy="461665"/>
          </a:xfrm>
          <a:prstGeom prst="rect">
            <a:avLst/>
          </a:prstGeom>
        </p:spPr>
        <p:txBody>
          <a:bodyPr wrap="square">
            <a:spAutoFit/>
          </a:bodyPr>
          <a:lstStyle/>
          <a:p>
            <a:r>
              <a:rPr lang="en-CA" sz="2400" b="1" dirty="0" smtClean="0">
                <a:solidFill>
                  <a:schemeClr val="bg1">
                    <a:lumMod val="50000"/>
                  </a:schemeClr>
                </a:solidFill>
              </a:rPr>
              <a:t>Apparent Competition</a:t>
            </a:r>
            <a:endParaRPr lang="en-CA" sz="2400" b="1" dirty="0">
              <a:solidFill>
                <a:schemeClr val="bg1">
                  <a:lumMod val="50000"/>
                </a:schemeClr>
              </a:solidFill>
            </a:endParaRPr>
          </a:p>
        </p:txBody>
      </p:sp>
      <p:sp>
        <p:nvSpPr>
          <p:cNvPr id="26" name="Rectangle 25"/>
          <p:cNvSpPr/>
          <p:nvPr/>
        </p:nvSpPr>
        <p:spPr>
          <a:xfrm>
            <a:off x="253302" y="2034606"/>
            <a:ext cx="4274247" cy="461665"/>
          </a:xfrm>
          <a:prstGeom prst="rect">
            <a:avLst/>
          </a:prstGeom>
          <a:solidFill>
            <a:schemeClr val="bg1"/>
          </a:solidFill>
        </p:spPr>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solidFill>
                  <a:schemeClr val="accent2">
                    <a:lumMod val="60000"/>
                    <a:lumOff val="40000"/>
                  </a:schemeClr>
                </a:solidFill>
                <a:effectLst/>
              </a:rPr>
              <a:t>Type II – </a:t>
            </a:r>
            <a:r>
              <a:rPr lang="en-US" sz="2400" b="1" cap="none" spc="0" dirty="0" err="1" smtClean="0">
                <a:ln w="10541" cmpd="sng">
                  <a:solidFill>
                    <a:schemeClr val="accent1">
                      <a:shade val="88000"/>
                      <a:satMod val="110000"/>
                    </a:schemeClr>
                  </a:solidFill>
                  <a:prstDash val="solid"/>
                </a:ln>
                <a:solidFill>
                  <a:schemeClr val="accent2">
                    <a:lumMod val="60000"/>
                    <a:lumOff val="40000"/>
                  </a:schemeClr>
                </a:solidFill>
                <a:effectLst/>
              </a:rPr>
              <a:t>Depensatory</a:t>
            </a:r>
            <a:r>
              <a:rPr lang="en-US" sz="2400" b="1" cap="none" spc="0" dirty="0" smtClean="0">
                <a:ln w="10541" cmpd="sng">
                  <a:solidFill>
                    <a:schemeClr val="accent1">
                      <a:shade val="88000"/>
                      <a:satMod val="110000"/>
                    </a:schemeClr>
                  </a:solidFill>
                  <a:prstDash val="solid"/>
                </a:ln>
                <a:solidFill>
                  <a:schemeClr val="accent2">
                    <a:lumMod val="60000"/>
                    <a:lumOff val="40000"/>
                  </a:schemeClr>
                </a:solidFill>
                <a:effectLst/>
              </a:rPr>
              <a:t> predation</a:t>
            </a:r>
            <a:endParaRPr lang="en-US" sz="2400" b="1" cap="none" spc="0" dirty="0">
              <a:ln w="10541" cmpd="sng">
                <a:solidFill>
                  <a:schemeClr val="accent1">
                    <a:shade val="88000"/>
                    <a:satMod val="110000"/>
                  </a:schemeClr>
                </a:solidFill>
                <a:prstDash val="solid"/>
              </a:ln>
              <a:solidFill>
                <a:schemeClr val="accent2">
                  <a:lumMod val="60000"/>
                  <a:lumOff val="40000"/>
                </a:schemeClr>
              </a:solidFill>
              <a:effectLst/>
            </a:endParaRPr>
          </a:p>
        </p:txBody>
      </p:sp>
      <p:sp>
        <p:nvSpPr>
          <p:cNvPr id="2" name="TextBox 1"/>
          <p:cNvSpPr txBox="1"/>
          <p:nvPr/>
        </p:nvSpPr>
        <p:spPr>
          <a:xfrm>
            <a:off x="2145009" y="3418013"/>
            <a:ext cx="2544862" cy="1323439"/>
          </a:xfrm>
          <a:prstGeom prst="rect">
            <a:avLst/>
          </a:prstGeom>
          <a:solidFill>
            <a:schemeClr val="bg1"/>
          </a:solidFill>
          <a:ln>
            <a:solidFill>
              <a:schemeClr val="accent2">
                <a:lumMod val="75000"/>
              </a:schemeClr>
            </a:solidFill>
          </a:ln>
        </p:spPr>
        <p:txBody>
          <a:bodyPr wrap="square" rtlCol="0">
            <a:spAutoFit/>
          </a:bodyPr>
          <a:lstStyle/>
          <a:p>
            <a:r>
              <a:rPr lang="en-CA" sz="1600" dirty="0" smtClean="0"/>
              <a:t>A numeric response to secondary prey with a positive y-intercept, </a:t>
            </a:r>
            <a:r>
              <a:rPr lang="en-CA" sz="1600" b="1" dirty="0" smtClean="0"/>
              <a:t>a key symptom of apparent competition </a:t>
            </a:r>
            <a:r>
              <a:rPr lang="en-CA" sz="1600" dirty="0" smtClean="0"/>
              <a:t>(Messier 1995)</a:t>
            </a:r>
            <a:endParaRPr lang="en-CA" sz="1600" dirty="0"/>
          </a:p>
        </p:txBody>
      </p:sp>
      <p:sp>
        <p:nvSpPr>
          <p:cNvPr id="18" name="Down Arrow 17"/>
          <p:cNvSpPr/>
          <p:nvPr/>
        </p:nvSpPr>
        <p:spPr>
          <a:xfrm rot="4518569">
            <a:off x="1709622" y="3841764"/>
            <a:ext cx="243514" cy="68166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8129699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stretch>
            <a:fillRect/>
          </a:stretch>
        </p:blipFill>
        <p:spPr>
          <a:xfrm>
            <a:off x="4772025" y="2554399"/>
            <a:ext cx="3505200" cy="2847975"/>
          </a:xfrm>
          <a:prstGeom prst="rect">
            <a:avLst/>
          </a:prstGeom>
        </p:spPr>
      </p:pic>
      <p:sp>
        <p:nvSpPr>
          <p:cNvPr id="6" name="Slide Number Placeholder 5"/>
          <p:cNvSpPr>
            <a:spLocks noGrp="1"/>
          </p:cNvSpPr>
          <p:nvPr>
            <p:ph type="sldNum" sz="quarter" idx="12"/>
          </p:nvPr>
        </p:nvSpPr>
        <p:spPr/>
        <p:txBody>
          <a:bodyPr/>
          <a:lstStyle/>
          <a:p>
            <a:fld id="{D971061C-0428-43A2-94A9-B42528165B4A}" type="slidenum">
              <a:rPr lang="en-US" smtClean="0"/>
              <a:pPr/>
              <a:t>13</a:t>
            </a:fld>
            <a:endParaRPr lang="en-US"/>
          </a:p>
        </p:txBody>
      </p:sp>
      <p:pic>
        <p:nvPicPr>
          <p:cNvPr id="9" name="Picture 9" descr="http://upload.wikimedia.org/wikipedia/commons/f/f4/Urocyon_littoralis_full_fig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625" y="5099281"/>
            <a:ext cx="2303525"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1" descr="http://www.dpi.nsw.gov.au/__data/assets/image/0005/444173/Vanessa-Macdonald_feral-pig-we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3846" y="5099281"/>
            <a:ext cx="1963079"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3385" y="6707870"/>
            <a:ext cx="4572000" cy="215444"/>
          </a:xfrm>
          <a:prstGeom prst="rect">
            <a:avLst/>
          </a:prstGeom>
        </p:spPr>
        <p:txBody>
          <a:bodyPr>
            <a:spAutoFit/>
          </a:bodyPr>
          <a:lstStyle/>
          <a:p>
            <a:r>
              <a:rPr lang="en-CA" sz="800" dirty="0" smtClean="0"/>
              <a:t>http://upload.wikimedia.org/wikipedia/commons/f/f4/Urocyon_littoralis_full_figure.jpg</a:t>
            </a:r>
            <a:endParaRPr lang="en-CA" sz="800" dirty="0"/>
          </a:p>
        </p:txBody>
      </p:sp>
      <p:sp>
        <p:nvSpPr>
          <p:cNvPr id="12" name="Rectangle 11"/>
          <p:cNvSpPr/>
          <p:nvPr/>
        </p:nvSpPr>
        <p:spPr>
          <a:xfrm>
            <a:off x="4772025" y="6707870"/>
            <a:ext cx="5228332" cy="215444"/>
          </a:xfrm>
          <a:prstGeom prst="rect">
            <a:avLst/>
          </a:prstGeom>
        </p:spPr>
        <p:txBody>
          <a:bodyPr wrap="square">
            <a:spAutoFit/>
          </a:bodyPr>
          <a:lstStyle/>
          <a:p>
            <a:r>
              <a:rPr lang="en-CA" sz="800" dirty="0" smtClean="0"/>
              <a:t>http://www.dpi.nsw.gov.au/__data/assets/image/0005/444173/Vanessa-Macdonald_feral-pig-web.jpg</a:t>
            </a:r>
            <a:endParaRPr lang="en-CA" sz="800" dirty="0"/>
          </a:p>
        </p:txBody>
      </p:sp>
      <p:pic>
        <p:nvPicPr>
          <p:cNvPr id="14" name="Picture 2" descr="http://www.allaboutbirds.org/guide/PHOTO/LARGE/golden_eagle_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3748" y="6579820"/>
            <a:ext cx="8721501" cy="215444"/>
          </a:xfrm>
          <a:prstGeom prst="rect">
            <a:avLst/>
          </a:prstGeom>
        </p:spPr>
        <p:txBody>
          <a:bodyPr wrap="square">
            <a:spAutoFit/>
          </a:bodyPr>
          <a:lstStyle/>
          <a:p>
            <a:r>
              <a:rPr lang="en-US" sz="800" dirty="0" err="1"/>
              <a:t>DeCesare</a:t>
            </a:r>
            <a:r>
              <a:rPr lang="en-US" sz="800" dirty="0"/>
              <a:t>, N. J., </a:t>
            </a:r>
            <a:r>
              <a:rPr lang="en-US" sz="800" dirty="0" err="1"/>
              <a:t>Hebblewhite</a:t>
            </a:r>
            <a:r>
              <a:rPr lang="en-US" sz="800" dirty="0"/>
              <a:t>, M., Robinson, H. S., &amp; </a:t>
            </a:r>
            <a:r>
              <a:rPr lang="en-US" sz="800" dirty="0" err="1"/>
              <a:t>Musiani</a:t>
            </a:r>
            <a:r>
              <a:rPr lang="en-US" sz="800" dirty="0"/>
              <a:t>, M. (2010). Endangered, apparently: the role of apparent competition in endangered species conservation. </a:t>
            </a:r>
            <a:r>
              <a:rPr lang="en-US" sz="800" i="1" dirty="0"/>
              <a:t>Animal conservation</a:t>
            </a:r>
            <a:r>
              <a:rPr lang="en-US" sz="800" dirty="0"/>
              <a:t>, </a:t>
            </a:r>
            <a:r>
              <a:rPr lang="en-US" sz="800" i="1" dirty="0"/>
              <a:t>13</a:t>
            </a:r>
            <a:r>
              <a:rPr lang="en-US" sz="800" dirty="0"/>
              <a:t>(4), 353-362.</a:t>
            </a:r>
          </a:p>
        </p:txBody>
      </p:sp>
      <p:sp>
        <p:nvSpPr>
          <p:cNvPr id="15" name="Down Arrow 14"/>
          <p:cNvSpPr/>
          <p:nvPr/>
        </p:nvSpPr>
        <p:spPr>
          <a:xfrm flipV="1">
            <a:off x="5267273"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6" name="Down Arrow 15"/>
          <p:cNvSpPr/>
          <p:nvPr/>
        </p:nvSpPr>
        <p:spPr>
          <a:xfrm flipV="1">
            <a:off x="7159455" y="129256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7" name="Down Arrow 16"/>
          <p:cNvSpPr/>
          <p:nvPr/>
        </p:nvSpPr>
        <p:spPr>
          <a:xfrm rot="10800000" flipV="1">
            <a:off x="8059471"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pic>
        <p:nvPicPr>
          <p:cNvPr id="19"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387810" y="2265439"/>
            <a:ext cx="1453713" cy="185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387810" y="4120991"/>
            <a:ext cx="1514399" cy="173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xplosion 1 20"/>
          <p:cNvSpPr/>
          <p:nvPr/>
        </p:nvSpPr>
        <p:spPr>
          <a:xfrm>
            <a:off x="1228241" y="4035563"/>
            <a:ext cx="603138" cy="495302"/>
          </a:xfrm>
          <a:prstGeom prst="irregularSeal1">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1620506" y="5686435"/>
            <a:ext cx="1877755" cy="276999"/>
          </a:xfrm>
          <a:prstGeom prst="rect">
            <a:avLst/>
          </a:prstGeom>
          <a:solidFill>
            <a:schemeClr val="bg1"/>
          </a:solidFill>
        </p:spPr>
        <p:txBody>
          <a:bodyPr wrap="square" rtlCol="0">
            <a:spAutoFit/>
          </a:bodyPr>
          <a:lstStyle/>
          <a:p>
            <a:r>
              <a:rPr lang="en-CA" sz="1200" dirty="0" smtClean="0"/>
              <a:t>Prey density</a:t>
            </a:r>
            <a:endParaRPr lang="en-CA" sz="1200" dirty="0"/>
          </a:p>
        </p:txBody>
      </p:sp>
      <p:sp>
        <p:nvSpPr>
          <p:cNvPr id="23" name="TextBox 22"/>
          <p:cNvSpPr txBox="1"/>
          <p:nvPr/>
        </p:nvSpPr>
        <p:spPr>
          <a:xfrm>
            <a:off x="185430" y="2844798"/>
            <a:ext cx="1416794" cy="646331"/>
          </a:xfrm>
          <a:prstGeom prst="rect">
            <a:avLst/>
          </a:prstGeom>
          <a:noFill/>
        </p:spPr>
        <p:txBody>
          <a:bodyPr wrap="square" rtlCol="0">
            <a:spAutoFit/>
          </a:bodyPr>
          <a:lstStyle/>
          <a:p>
            <a:r>
              <a:rPr lang="en-CA" sz="1200" dirty="0" smtClean="0"/>
              <a:t>Number of prey eaten per predator per unit time</a:t>
            </a:r>
            <a:endParaRPr lang="en-CA" sz="1200" dirty="0"/>
          </a:p>
        </p:txBody>
      </p:sp>
      <p:sp>
        <p:nvSpPr>
          <p:cNvPr id="24" name="TextBox 23"/>
          <p:cNvSpPr txBox="1"/>
          <p:nvPr/>
        </p:nvSpPr>
        <p:spPr>
          <a:xfrm>
            <a:off x="293849" y="4928418"/>
            <a:ext cx="1258298" cy="461665"/>
          </a:xfrm>
          <a:prstGeom prst="rect">
            <a:avLst/>
          </a:prstGeom>
          <a:noFill/>
        </p:spPr>
        <p:txBody>
          <a:bodyPr wrap="square" rtlCol="0">
            <a:spAutoFit/>
          </a:bodyPr>
          <a:lstStyle/>
          <a:p>
            <a:r>
              <a:rPr lang="en-CA" sz="1200" dirty="0" smtClean="0"/>
              <a:t>Prey per capita death rate</a:t>
            </a:r>
            <a:endParaRPr lang="en-CA" sz="1200" dirty="0"/>
          </a:p>
        </p:txBody>
      </p:sp>
      <p:sp>
        <p:nvSpPr>
          <p:cNvPr id="25" name="Rectangle 24"/>
          <p:cNvSpPr/>
          <p:nvPr/>
        </p:nvSpPr>
        <p:spPr>
          <a:xfrm>
            <a:off x="591318" y="714613"/>
            <a:ext cx="4675956" cy="830997"/>
          </a:xfrm>
          <a:prstGeom prst="rect">
            <a:avLst/>
          </a:prstGeom>
        </p:spPr>
        <p:txBody>
          <a:bodyPr wrap="square">
            <a:spAutoFit/>
          </a:bodyPr>
          <a:lstStyle/>
          <a:p>
            <a:r>
              <a:rPr lang="en-CA" sz="2400" b="1" dirty="0" smtClean="0">
                <a:solidFill>
                  <a:schemeClr val="bg1">
                    <a:lumMod val="50000"/>
                  </a:schemeClr>
                </a:solidFill>
              </a:rPr>
              <a:t>Is apparent competition always a conservation concern?</a:t>
            </a:r>
            <a:endParaRPr lang="en-CA" sz="2400" b="1" dirty="0">
              <a:solidFill>
                <a:schemeClr val="bg1">
                  <a:lumMod val="50000"/>
                </a:schemeClr>
              </a:solidFill>
            </a:endParaRPr>
          </a:p>
        </p:txBody>
      </p:sp>
      <p:sp>
        <p:nvSpPr>
          <p:cNvPr id="26" name="Rectangle 25"/>
          <p:cNvSpPr/>
          <p:nvPr/>
        </p:nvSpPr>
        <p:spPr>
          <a:xfrm>
            <a:off x="253302" y="2034606"/>
            <a:ext cx="4274247" cy="461665"/>
          </a:xfrm>
          <a:prstGeom prst="rect">
            <a:avLst/>
          </a:prstGeom>
          <a:solidFill>
            <a:schemeClr val="bg1"/>
          </a:solidFill>
        </p:spPr>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solidFill>
                  <a:schemeClr val="accent2">
                    <a:lumMod val="60000"/>
                    <a:lumOff val="40000"/>
                  </a:schemeClr>
                </a:solidFill>
                <a:effectLst/>
              </a:rPr>
              <a:t>Type II – </a:t>
            </a:r>
            <a:r>
              <a:rPr lang="en-US" sz="2400" b="1" cap="none" spc="0" dirty="0" err="1" smtClean="0">
                <a:ln w="10541" cmpd="sng">
                  <a:solidFill>
                    <a:schemeClr val="accent1">
                      <a:shade val="88000"/>
                      <a:satMod val="110000"/>
                    </a:schemeClr>
                  </a:solidFill>
                  <a:prstDash val="solid"/>
                </a:ln>
                <a:solidFill>
                  <a:schemeClr val="accent2">
                    <a:lumMod val="60000"/>
                    <a:lumOff val="40000"/>
                  </a:schemeClr>
                </a:solidFill>
                <a:effectLst/>
              </a:rPr>
              <a:t>Depensatory</a:t>
            </a:r>
            <a:r>
              <a:rPr lang="en-US" sz="2400" b="1" cap="none" spc="0" dirty="0" smtClean="0">
                <a:ln w="10541" cmpd="sng">
                  <a:solidFill>
                    <a:schemeClr val="accent1">
                      <a:shade val="88000"/>
                      <a:satMod val="110000"/>
                    </a:schemeClr>
                  </a:solidFill>
                  <a:prstDash val="solid"/>
                </a:ln>
                <a:solidFill>
                  <a:schemeClr val="accent2">
                    <a:lumMod val="60000"/>
                    <a:lumOff val="40000"/>
                  </a:schemeClr>
                </a:solidFill>
                <a:effectLst/>
              </a:rPr>
              <a:t> predation</a:t>
            </a:r>
            <a:endParaRPr lang="en-US" sz="2400" b="1" cap="none" spc="0" dirty="0">
              <a:ln w="10541" cmpd="sng">
                <a:solidFill>
                  <a:schemeClr val="accent1">
                    <a:shade val="88000"/>
                    <a:satMod val="110000"/>
                  </a:schemeClr>
                </a:solidFill>
                <a:prstDash val="solid"/>
              </a:ln>
              <a:solidFill>
                <a:schemeClr val="accent2">
                  <a:lumMod val="60000"/>
                  <a:lumOff val="40000"/>
                </a:schemeClr>
              </a:solidFill>
              <a:effectLst/>
            </a:endParaRPr>
          </a:p>
        </p:txBody>
      </p:sp>
      <p:sp>
        <p:nvSpPr>
          <p:cNvPr id="2" name="TextBox 1"/>
          <p:cNvSpPr txBox="1"/>
          <p:nvPr/>
        </p:nvSpPr>
        <p:spPr>
          <a:xfrm>
            <a:off x="2145009" y="3418013"/>
            <a:ext cx="2544862" cy="1323439"/>
          </a:xfrm>
          <a:prstGeom prst="rect">
            <a:avLst/>
          </a:prstGeom>
          <a:solidFill>
            <a:schemeClr val="bg1"/>
          </a:solidFill>
          <a:ln>
            <a:solidFill>
              <a:schemeClr val="accent2">
                <a:lumMod val="75000"/>
              </a:schemeClr>
            </a:solidFill>
          </a:ln>
        </p:spPr>
        <p:txBody>
          <a:bodyPr wrap="square" rtlCol="0">
            <a:spAutoFit/>
          </a:bodyPr>
          <a:lstStyle/>
          <a:p>
            <a:r>
              <a:rPr lang="en-CA" sz="1600" dirty="0" smtClean="0"/>
              <a:t>A numeric response to secondary prey with a positive y-intercept, </a:t>
            </a:r>
            <a:r>
              <a:rPr lang="en-CA" sz="1600" b="1" dirty="0" smtClean="0"/>
              <a:t>a key symptom of apparent competition </a:t>
            </a:r>
            <a:r>
              <a:rPr lang="en-CA" sz="1600" dirty="0" smtClean="0"/>
              <a:t>(Messier 1995)</a:t>
            </a:r>
            <a:endParaRPr lang="en-CA" sz="1600" dirty="0"/>
          </a:p>
        </p:txBody>
      </p:sp>
      <p:sp>
        <p:nvSpPr>
          <p:cNvPr id="18" name="Down Arrow 17"/>
          <p:cNvSpPr/>
          <p:nvPr/>
        </p:nvSpPr>
        <p:spPr>
          <a:xfrm rot="4518569">
            <a:off x="1709622" y="3841764"/>
            <a:ext cx="243514" cy="68166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7796571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14</a:t>
            </a:fld>
            <a:endParaRPr lang="en-US"/>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http://wdfw.wa.gov/conservation/gray_squirrel/graphics/cagrnd_squirre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40100" y="6617601"/>
            <a:ext cx="6660257" cy="215444"/>
          </a:xfrm>
          <a:prstGeom prst="rect">
            <a:avLst/>
          </a:prstGeom>
        </p:spPr>
        <p:txBody>
          <a:bodyPr wrap="square">
            <a:spAutoFit/>
          </a:bodyPr>
          <a:lstStyle/>
          <a:p>
            <a:r>
              <a:rPr lang="en-CA" sz="800" dirty="0"/>
              <a:t>http://cdn1.arkive.org/media/22/22EBE45F-60E9-455B-910E-DBDC2D6FE10B/Presentation.Large/Side-profile-of-white-tailed-jackrabbit-.jpg</a:t>
            </a:r>
          </a:p>
        </p:txBody>
      </p:sp>
      <p:pic>
        <p:nvPicPr>
          <p:cNvPr id="18"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91318" y="714613"/>
            <a:ext cx="4675956" cy="830997"/>
          </a:xfrm>
          <a:prstGeom prst="rect">
            <a:avLst/>
          </a:prstGeom>
        </p:spPr>
        <p:txBody>
          <a:bodyPr wrap="square">
            <a:spAutoFit/>
          </a:bodyPr>
          <a:lstStyle/>
          <a:p>
            <a:r>
              <a:rPr lang="en-CA" sz="2400" b="1" dirty="0" smtClean="0">
                <a:solidFill>
                  <a:schemeClr val="bg1">
                    <a:lumMod val="50000"/>
                  </a:schemeClr>
                </a:solidFill>
              </a:rPr>
              <a:t>Is apparent competition always a conservation concern?</a:t>
            </a:r>
            <a:endParaRPr lang="en-CA" sz="2400" b="1" dirty="0">
              <a:solidFill>
                <a:schemeClr val="bg1">
                  <a:lumMod val="50000"/>
                </a:schemeClr>
              </a:solidFill>
            </a:endParaRPr>
          </a:p>
        </p:txBody>
      </p:sp>
      <p:sp>
        <p:nvSpPr>
          <p:cNvPr id="11" name="Rectangle 10"/>
          <p:cNvSpPr/>
          <p:nvPr/>
        </p:nvSpPr>
        <p:spPr>
          <a:xfrm>
            <a:off x="4883166" y="6694478"/>
            <a:ext cx="4572000" cy="215444"/>
          </a:xfrm>
          <a:prstGeom prst="rect">
            <a:avLst/>
          </a:prstGeom>
        </p:spPr>
        <p:txBody>
          <a:bodyPr>
            <a:spAutoFit/>
          </a:bodyPr>
          <a:lstStyle/>
          <a:p>
            <a:r>
              <a:rPr lang="en-CA" sz="800" dirty="0"/>
              <a:t>http://wdfw.wa.gov/conservation/gray_squirrel/graphics/cagrnd_squirrel.jpg</a:t>
            </a:r>
          </a:p>
        </p:txBody>
      </p:sp>
    </p:spTree>
    <p:extLst>
      <p:ext uri="{BB962C8B-B14F-4D97-AF65-F5344CB8AC3E}">
        <p14:creationId xmlns:p14="http://schemas.microsoft.com/office/powerpoint/2010/main" val="33127155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15</a:t>
            </a:fld>
            <a:endParaRPr lang="en-US"/>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2499" y="573993"/>
            <a:ext cx="4182838" cy="646331"/>
          </a:xfrm>
          <a:prstGeom prst="rect">
            <a:avLst/>
          </a:prstGeom>
          <a:noFill/>
        </p:spPr>
        <p:txBody>
          <a:bodyPr wrap="square" rtlCol="0">
            <a:spAutoFit/>
          </a:bodyPr>
          <a:lstStyle/>
          <a:p>
            <a:r>
              <a:rPr lang="en-CA" dirty="0" smtClean="0"/>
              <a:t>Recall that there are multiple forms of apparent competition:</a:t>
            </a:r>
            <a:endParaRPr lang="en-CA" dirty="0"/>
          </a:p>
        </p:txBody>
      </p:sp>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2499" y="1325119"/>
            <a:ext cx="3912737" cy="151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http://wdfw.wa.gov/conservation/gray_squirrel/graphics/cagrnd_squirre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40100" y="6617601"/>
            <a:ext cx="6660257" cy="215444"/>
          </a:xfrm>
          <a:prstGeom prst="rect">
            <a:avLst/>
          </a:prstGeom>
        </p:spPr>
        <p:txBody>
          <a:bodyPr wrap="square">
            <a:spAutoFit/>
          </a:bodyPr>
          <a:lstStyle/>
          <a:p>
            <a:r>
              <a:rPr lang="en-CA" sz="800" dirty="0"/>
              <a:t>http://cdn1.arkive.org/media/22/22EBE45F-60E9-455B-910E-DBDC2D6FE10B/Presentation.Large/Side-profile-of-white-tailed-jackrabbit-.jpg</a:t>
            </a:r>
          </a:p>
        </p:txBody>
      </p:sp>
      <p:pic>
        <p:nvPicPr>
          <p:cNvPr id="18" name="Picture 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22499" y="1302454"/>
            <a:ext cx="1329866" cy="134069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052022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16</a:t>
            </a:fld>
            <a:endParaRPr lang="en-US"/>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2499" y="573993"/>
            <a:ext cx="4182838" cy="646331"/>
          </a:xfrm>
          <a:prstGeom prst="rect">
            <a:avLst/>
          </a:prstGeom>
          <a:noFill/>
        </p:spPr>
        <p:txBody>
          <a:bodyPr wrap="square" rtlCol="0">
            <a:spAutoFit/>
          </a:bodyPr>
          <a:lstStyle/>
          <a:p>
            <a:r>
              <a:rPr lang="en-CA" dirty="0" smtClean="0"/>
              <a:t>Recall that there are multiple forms of apparent competition:</a:t>
            </a:r>
            <a:endParaRPr lang="en-CA" dirty="0"/>
          </a:p>
        </p:txBody>
      </p:sp>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2499" y="1325119"/>
            <a:ext cx="3912737" cy="151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http://wdfw.wa.gov/conservation/gray_squirrel/graphics/cagrnd_squirre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22499" y="1302454"/>
            <a:ext cx="1329866" cy="134069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Down Arrow 14"/>
          <p:cNvSpPr/>
          <p:nvPr/>
        </p:nvSpPr>
        <p:spPr>
          <a:xfrm flipV="1">
            <a:off x="5576107" y="5402374"/>
            <a:ext cx="873126" cy="1117600"/>
          </a:xfrm>
          <a:prstGeom prst="downArrow">
            <a:avLst/>
          </a:prstGeom>
          <a:solidFill>
            <a:srgbClr val="52E8F8"/>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srgbClr val="52E8F8"/>
              </a:solidFill>
            </a:endParaRPr>
          </a:p>
        </p:txBody>
      </p:sp>
      <p:sp>
        <p:nvSpPr>
          <p:cNvPr id="16" name="Down Arrow 15"/>
          <p:cNvSpPr/>
          <p:nvPr/>
        </p:nvSpPr>
        <p:spPr>
          <a:xfrm flipV="1">
            <a:off x="6938757" y="1414003"/>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9" name="Down Arrow 18"/>
          <p:cNvSpPr/>
          <p:nvPr/>
        </p:nvSpPr>
        <p:spPr>
          <a:xfrm rot="10800000" flipV="1">
            <a:off x="8286491" y="5341797"/>
            <a:ext cx="873126" cy="1117600"/>
          </a:xfrm>
          <a:prstGeom prst="downArrow">
            <a:avLst/>
          </a:prstGeom>
          <a:solidFill>
            <a:srgbClr val="CE10A5"/>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4486593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17</a:t>
            </a:fld>
            <a:endParaRPr lang="en-US"/>
          </a:p>
        </p:txBody>
      </p:sp>
      <p:sp>
        <p:nvSpPr>
          <p:cNvPr id="12" name="Rectangle 11"/>
          <p:cNvSpPr/>
          <p:nvPr/>
        </p:nvSpPr>
        <p:spPr>
          <a:xfrm>
            <a:off x="5447357" y="6617601"/>
            <a:ext cx="4552999" cy="215444"/>
          </a:xfrm>
          <a:prstGeom prst="rect">
            <a:avLst/>
          </a:prstGeom>
        </p:spPr>
        <p:txBody>
          <a:bodyPr wrap="square">
            <a:spAutoFit/>
          </a:bodyPr>
          <a:lstStyle/>
          <a:p>
            <a:r>
              <a:rPr lang="en-CA" sz="800" dirty="0"/>
              <a:t>http://jwilson.coe.uga.edu/EMAT6680Fa2012/Faircloth/Activity1alf/AFsin3.png</a:t>
            </a:r>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2499" y="592183"/>
            <a:ext cx="4349526" cy="923330"/>
          </a:xfrm>
          <a:prstGeom prst="rect">
            <a:avLst/>
          </a:prstGeom>
          <a:noFill/>
        </p:spPr>
        <p:txBody>
          <a:bodyPr wrap="square" rtlCol="0">
            <a:spAutoFit/>
          </a:bodyPr>
          <a:lstStyle/>
          <a:p>
            <a:pPr marL="285750" indent="-285750">
              <a:buFontTx/>
              <a:buChar char="-"/>
            </a:pPr>
            <a:r>
              <a:rPr lang="en-CA" dirty="0" smtClean="0"/>
              <a:t>Frequency-dependent selection</a:t>
            </a:r>
          </a:p>
          <a:p>
            <a:pPr marL="285750" indent="-285750">
              <a:buFontTx/>
              <a:buChar char="-"/>
            </a:pPr>
            <a:r>
              <a:rPr lang="en-CA" dirty="0" smtClean="0"/>
              <a:t>Prey switching</a:t>
            </a:r>
          </a:p>
          <a:p>
            <a:pPr marL="285750" indent="-285750">
              <a:buFontTx/>
              <a:buChar char="-"/>
            </a:pPr>
            <a:r>
              <a:rPr lang="en-CA" dirty="0" smtClean="0"/>
              <a:t>Plasticity in predator preference</a:t>
            </a:r>
            <a:endParaRPr lang="en-CA" dirty="0"/>
          </a:p>
        </p:txBody>
      </p:sp>
      <p:pic>
        <p:nvPicPr>
          <p:cNvPr id="29" name="Picture 2" descr="http://wdfw.wa.gov/conservation/gray_squirrel/graphics/cagrnd_squirre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wn Arrow 16"/>
          <p:cNvSpPr/>
          <p:nvPr/>
        </p:nvSpPr>
        <p:spPr>
          <a:xfrm flipV="1">
            <a:off x="5576107" y="5402374"/>
            <a:ext cx="873126" cy="1117600"/>
          </a:xfrm>
          <a:prstGeom prst="downArrow">
            <a:avLst/>
          </a:prstGeom>
          <a:solidFill>
            <a:srgbClr val="52E8F8"/>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srgbClr val="52E8F8"/>
              </a:solidFill>
            </a:endParaRPr>
          </a:p>
        </p:txBody>
      </p:sp>
      <p:sp>
        <p:nvSpPr>
          <p:cNvPr id="19" name="Down Arrow 18"/>
          <p:cNvSpPr/>
          <p:nvPr/>
        </p:nvSpPr>
        <p:spPr>
          <a:xfrm rot="10800000" flipV="1">
            <a:off x="8286491" y="5341797"/>
            <a:ext cx="873126" cy="1117600"/>
          </a:xfrm>
          <a:prstGeom prst="downArrow">
            <a:avLst/>
          </a:prstGeom>
          <a:solidFill>
            <a:srgbClr val="CE10A5"/>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2967652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18</a:t>
            </a:fld>
            <a:endParaRPr lang="en-US"/>
          </a:p>
        </p:txBody>
      </p:sp>
      <p:sp>
        <p:nvSpPr>
          <p:cNvPr id="12" name="Rectangle 11"/>
          <p:cNvSpPr/>
          <p:nvPr/>
        </p:nvSpPr>
        <p:spPr>
          <a:xfrm>
            <a:off x="5447357" y="6617601"/>
            <a:ext cx="4552999" cy="215444"/>
          </a:xfrm>
          <a:prstGeom prst="rect">
            <a:avLst/>
          </a:prstGeom>
        </p:spPr>
        <p:txBody>
          <a:bodyPr wrap="square">
            <a:spAutoFit/>
          </a:bodyPr>
          <a:lstStyle/>
          <a:p>
            <a:r>
              <a:rPr lang="en-CA" sz="800" dirty="0"/>
              <a:t>http://jwilson.coe.uga.edu/EMAT6680Fa2012/Faircloth/Activity1alf/AFsin3.png</a:t>
            </a:r>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2499" y="592183"/>
            <a:ext cx="4349526" cy="923330"/>
          </a:xfrm>
          <a:prstGeom prst="rect">
            <a:avLst/>
          </a:prstGeom>
          <a:noFill/>
        </p:spPr>
        <p:txBody>
          <a:bodyPr wrap="square" rtlCol="0">
            <a:spAutoFit/>
          </a:bodyPr>
          <a:lstStyle/>
          <a:p>
            <a:pPr marL="285750" indent="-285750">
              <a:buFontTx/>
              <a:buChar char="-"/>
            </a:pPr>
            <a:r>
              <a:rPr lang="en-CA" dirty="0" smtClean="0"/>
              <a:t>Frequency-dependent selection</a:t>
            </a:r>
          </a:p>
          <a:p>
            <a:pPr marL="285750" indent="-285750">
              <a:buFontTx/>
              <a:buChar char="-"/>
            </a:pPr>
            <a:r>
              <a:rPr lang="en-CA" dirty="0" smtClean="0"/>
              <a:t>Prey switching</a:t>
            </a:r>
          </a:p>
          <a:p>
            <a:pPr marL="285750" indent="-285750">
              <a:buFontTx/>
              <a:buChar char="-"/>
            </a:pPr>
            <a:r>
              <a:rPr lang="en-CA" dirty="0" smtClean="0"/>
              <a:t>Plasticity in predator preference</a:t>
            </a:r>
            <a:endParaRPr lang="en-CA" dirty="0"/>
          </a:p>
        </p:txBody>
      </p:sp>
      <p:pic>
        <p:nvPicPr>
          <p:cNvPr id="1433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9557" y="3233779"/>
            <a:ext cx="3848100" cy="145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358900" y="4578410"/>
            <a:ext cx="114300" cy="114363"/>
          </a:xfrm>
          <a:prstGeom prst="ellipse">
            <a:avLst/>
          </a:prstGeom>
          <a:solidFill>
            <a:srgbClr val="CE10A5"/>
          </a:solidFill>
          <a:ln>
            <a:solidFill>
              <a:srgbClr val="CE1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536700" y="4464139"/>
            <a:ext cx="114300" cy="114363"/>
          </a:xfrm>
          <a:prstGeom prst="ellipse">
            <a:avLst/>
          </a:prstGeom>
          <a:solidFill>
            <a:srgbClr val="CE10A5"/>
          </a:solidFill>
          <a:ln>
            <a:solidFill>
              <a:srgbClr val="CE1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2675" y="2895639"/>
            <a:ext cx="7810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1863725" y="1866655"/>
            <a:ext cx="4029076" cy="1562346"/>
          </a:xfrm>
          <a:prstGeom prst="straightConnector1">
            <a:avLst/>
          </a:prstGeom>
          <a:ln w="28575">
            <a:solidFill>
              <a:srgbClr val="52E8F8"/>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http://wdfw.wa.gov/conservation/gray_squirrel/graphics/cagrnd_squirre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wn Arrow 16"/>
          <p:cNvSpPr/>
          <p:nvPr/>
        </p:nvSpPr>
        <p:spPr>
          <a:xfrm flipV="1">
            <a:off x="5576107" y="5402374"/>
            <a:ext cx="873126" cy="1117600"/>
          </a:xfrm>
          <a:prstGeom prst="downArrow">
            <a:avLst/>
          </a:prstGeom>
          <a:solidFill>
            <a:srgbClr val="52E8F8"/>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srgbClr val="52E8F8"/>
              </a:solidFill>
            </a:endParaRPr>
          </a:p>
        </p:txBody>
      </p:sp>
      <p:sp>
        <p:nvSpPr>
          <p:cNvPr id="19" name="Down Arrow 18"/>
          <p:cNvSpPr/>
          <p:nvPr/>
        </p:nvSpPr>
        <p:spPr>
          <a:xfrm rot="10800000" flipV="1">
            <a:off x="8286491" y="5341797"/>
            <a:ext cx="873126" cy="1117600"/>
          </a:xfrm>
          <a:prstGeom prst="downArrow">
            <a:avLst/>
          </a:prstGeom>
          <a:solidFill>
            <a:srgbClr val="CE10A5"/>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9742226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19</a:t>
            </a:fld>
            <a:endParaRPr lang="en-US"/>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9557" y="3233779"/>
            <a:ext cx="3848100" cy="145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358900" y="4578410"/>
            <a:ext cx="114300" cy="114363"/>
          </a:xfrm>
          <a:prstGeom prst="ellipse">
            <a:avLst/>
          </a:prstGeom>
          <a:solidFill>
            <a:srgbClr val="CE10A5"/>
          </a:solidFill>
          <a:ln>
            <a:solidFill>
              <a:srgbClr val="CE1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536700" y="4464139"/>
            <a:ext cx="114300" cy="114363"/>
          </a:xfrm>
          <a:prstGeom prst="ellipse">
            <a:avLst/>
          </a:prstGeom>
          <a:solidFill>
            <a:srgbClr val="CE10A5"/>
          </a:solidFill>
          <a:ln>
            <a:solidFill>
              <a:srgbClr val="CE1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553607" y="3122610"/>
            <a:ext cx="6000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97262" y="4391177"/>
            <a:ext cx="381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82675" y="2895639"/>
            <a:ext cx="7810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p:nvPr/>
        </p:nvCxnSpPr>
        <p:spPr>
          <a:xfrm flipH="1">
            <a:off x="2978262" y="1866655"/>
            <a:ext cx="2914539" cy="1255955"/>
          </a:xfrm>
          <a:prstGeom prst="straightConnector1">
            <a:avLst/>
          </a:prstGeom>
          <a:ln w="28575">
            <a:solidFill>
              <a:srgbClr val="CE10A5"/>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2" descr="http://wdfw.wa.gov/conservation/gray_squirrel/graphics/cagrnd_squirrel.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8" name="Picture 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22499" y="592183"/>
            <a:ext cx="4349526" cy="923330"/>
          </a:xfrm>
          <a:prstGeom prst="rect">
            <a:avLst/>
          </a:prstGeom>
          <a:noFill/>
        </p:spPr>
        <p:txBody>
          <a:bodyPr wrap="square" rtlCol="0">
            <a:spAutoFit/>
          </a:bodyPr>
          <a:lstStyle/>
          <a:p>
            <a:pPr marL="285750" indent="-285750">
              <a:buFontTx/>
              <a:buChar char="-"/>
            </a:pPr>
            <a:r>
              <a:rPr lang="en-CA" dirty="0" smtClean="0"/>
              <a:t>Frequency-dependent selection</a:t>
            </a:r>
          </a:p>
          <a:p>
            <a:pPr marL="285750" indent="-285750">
              <a:buFontTx/>
              <a:buChar char="-"/>
            </a:pPr>
            <a:r>
              <a:rPr lang="en-CA" dirty="0" smtClean="0"/>
              <a:t>Prey switching</a:t>
            </a:r>
          </a:p>
          <a:p>
            <a:pPr marL="285750" indent="-285750">
              <a:buFontTx/>
              <a:buChar char="-"/>
            </a:pPr>
            <a:r>
              <a:rPr lang="en-CA" dirty="0" smtClean="0"/>
              <a:t>Plasticity in predator preference</a:t>
            </a:r>
            <a:endParaRPr lang="en-CA" dirty="0"/>
          </a:p>
        </p:txBody>
      </p:sp>
      <p:sp>
        <p:nvSpPr>
          <p:cNvPr id="19" name="Down Arrow 18"/>
          <p:cNvSpPr/>
          <p:nvPr/>
        </p:nvSpPr>
        <p:spPr>
          <a:xfrm rot="10800000" flipV="1">
            <a:off x="5576107" y="5402374"/>
            <a:ext cx="873126" cy="1117600"/>
          </a:xfrm>
          <a:prstGeom prst="downArrow">
            <a:avLst/>
          </a:prstGeom>
          <a:solidFill>
            <a:srgbClr val="52E8F8"/>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srgbClr val="52E8F8"/>
              </a:solidFill>
            </a:endParaRPr>
          </a:p>
        </p:txBody>
      </p:sp>
      <p:sp>
        <p:nvSpPr>
          <p:cNvPr id="20" name="Down Arrow 19"/>
          <p:cNvSpPr/>
          <p:nvPr/>
        </p:nvSpPr>
        <p:spPr>
          <a:xfrm flipV="1">
            <a:off x="8286491" y="5341797"/>
            <a:ext cx="873126" cy="1117600"/>
          </a:xfrm>
          <a:prstGeom prst="downArrow">
            <a:avLst/>
          </a:prstGeom>
          <a:solidFill>
            <a:srgbClr val="CE10A5"/>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9482475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people.biology.ufl.edu/rdholt/images/Bob-in-the-Himalaya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499" y="4030402"/>
            <a:ext cx="2692176" cy="20191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241471" y="6675214"/>
            <a:ext cx="4572000" cy="215444"/>
          </a:xfrm>
          <a:prstGeom prst="rect">
            <a:avLst/>
          </a:prstGeom>
        </p:spPr>
        <p:txBody>
          <a:bodyPr>
            <a:spAutoFit/>
          </a:bodyPr>
          <a:lstStyle/>
          <a:p>
            <a:r>
              <a:rPr lang="en-US" sz="800" dirty="0" smtClean="0"/>
              <a:t>http://people.biology.ufl.edu/rdholt/images/Bob-in-the-Himalayas.jpg</a:t>
            </a:r>
            <a:endParaRPr lang="en-US" sz="800" dirty="0"/>
          </a:p>
        </p:txBody>
      </p:sp>
      <p:sp>
        <p:nvSpPr>
          <p:cNvPr id="6" name="Slide Number Placeholder 5"/>
          <p:cNvSpPr>
            <a:spLocks noGrp="1"/>
          </p:cNvSpPr>
          <p:nvPr>
            <p:ph type="sldNum" sz="quarter" idx="12"/>
          </p:nvPr>
        </p:nvSpPr>
        <p:spPr/>
        <p:txBody>
          <a:bodyPr/>
          <a:lstStyle/>
          <a:p>
            <a:fld id="{D971061C-0428-43A2-94A9-B42528165B4A}" type="slidenum">
              <a:rPr lang="en-US" smtClean="0"/>
              <a:pPr/>
              <a:t>2</a:t>
            </a:fld>
            <a:endParaRPr lang="en-US"/>
          </a:p>
        </p:txBody>
      </p:sp>
      <p:sp>
        <p:nvSpPr>
          <p:cNvPr id="10" name="TextBox 9"/>
          <p:cNvSpPr txBox="1"/>
          <p:nvPr/>
        </p:nvSpPr>
        <p:spPr>
          <a:xfrm>
            <a:off x="422499" y="2192714"/>
            <a:ext cx="3227420" cy="1477328"/>
          </a:xfrm>
          <a:prstGeom prst="rect">
            <a:avLst/>
          </a:prstGeom>
          <a:noFill/>
        </p:spPr>
        <p:txBody>
          <a:bodyPr wrap="square" rtlCol="0">
            <a:spAutoFit/>
          </a:bodyPr>
          <a:lstStyle/>
          <a:p>
            <a:r>
              <a:rPr lang="en-CA" b="1" dirty="0" smtClean="0"/>
              <a:t>Apparent competition</a:t>
            </a:r>
            <a:r>
              <a:rPr lang="en-CA" dirty="0" smtClean="0"/>
              <a:t>:</a:t>
            </a:r>
          </a:p>
          <a:p>
            <a:r>
              <a:rPr lang="en-CA" dirty="0" smtClean="0"/>
              <a:t>Indirect ecological interaction between at least two prey species and a shared predator</a:t>
            </a:r>
          </a:p>
          <a:p>
            <a:r>
              <a:rPr lang="en-CA" dirty="0" smtClean="0"/>
              <a:t>(Holt 1977)</a:t>
            </a:r>
            <a:endParaRPr lang="en-CA" dirty="0"/>
          </a:p>
        </p:txBody>
      </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5070" y="2120935"/>
            <a:ext cx="4730253" cy="183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91317" y="714613"/>
            <a:ext cx="8028039" cy="584775"/>
          </a:xfrm>
          <a:prstGeom prst="rect">
            <a:avLst/>
          </a:prstGeom>
        </p:spPr>
        <p:txBody>
          <a:bodyPr wrap="square">
            <a:spAutoFit/>
          </a:bodyPr>
          <a:lstStyle/>
          <a:p>
            <a:pPr algn="ctr"/>
            <a:r>
              <a:rPr lang="en-CA" sz="3200" b="1" dirty="0" smtClean="0">
                <a:solidFill>
                  <a:schemeClr val="bg1">
                    <a:lumMod val="50000"/>
                  </a:schemeClr>
                </a:solidFill>
              </a:rPr>
              <a:t>What is Apparent Competition?</a:t>
            </a:r>
            <a:endParaRPr lang="en-CA" sz="3200" b="1" dirty="0">
              <a:solidFill>
                <a:schemeClr val="bg1">
                  <a:lumMod val="50000"/>
                </a:schemeClr>
              </a:solidFill>
            </a:endParaRPr>
          </a:p>
        </p:txBody>
      </p:sp>
    </p:spTree>
    <p:extLst>
      <p:ext uri="{BB962C8B-B14F-4D97-AF65-F5344CB8AC3E}">
        <p14:creationId xmlns:p14="http://schemas.microsoft.com/office/powerpoint/2010/main" val="8081090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20</a:t>
            </a:fld>
            <a:endParaRPr lang="en-US"/>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9557" y="3233779"/>
            <a:ext cx="3848100" cy="145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358900" y="4578410"/>
            <a:ext cx="114300" cy="114363"/>
          </a:xfrm>
          <a:prstGeom prst="ellipse">
            <a:avLst/>
          </a:prstGeom>
          <a:solidFill>
            <a:srgbClr val="CE10A5"/>
          </a:solidFill>
          <a:ln>
            <a:solidFill>
              <a:srgbClr val="CE1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536700" y="4464139"/>
            <a:ext cx="114300" cy="114363"/>
          </a:xfrm>
          <a:prstGeom prst="ellipse">
            <a:avLst/>
          </a:prstGeom>
          <a:solidFill>
            <a:srgbClr val="CE10A5"/>
          </a:solidFill>
          <a:ln>
            <a:solidFill>
              <a:srgbClr val="CE1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553607" y="3122610"/>
            <a:ext cx="6000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4423795">
            <a:off x="3733800" y="4438773"/>
            <a:ext cx="379413" cy="36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82675" y="2895639"/>
            <a:ext cx="7810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597262" y="4391177"/>
            <a:ext cx="3810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11252403">
            <a:off x="3604085" y="2960725"/>
            <a:ext cx="7810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4422379" y="1866655"/>
            <a:ext cx="1470422" cy="1155945"/>
          </a:xfrm>
          <a:prstGeom prst="straightConnector1">
            <a:avLst/>
          </a:prstGeom>
          <a:ln w="28575">
            <a:solidFill>
              <a:srgbClr val="52E8F8"/>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http://wdfw.wa.gov/conservation/gray_squirrel/graphics/cagrnd_squirrel.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22499" y="592183"/>
            <a:ext cx="4349526" cy="923330"/>
          </a:xfrm>
          <a:prstGeom prst="rect">
            <a:avLst/>
          </a:prstGeom>
          <a:noFill/>
        </p:spPr>
        <p:txBody>
          <a:bodyPr wrap="square" rtlCol="0">
            <a:spAutoFit/>
          </a:bodyPr>
          <a:lstStyle/>
          <a:p>
            <a:pPr marL="285750" indent="-285750">
              <a:buFontTx/>
              <a:buChar char="-"/>
            </a:pPr>
            <a:r>
              <a:rPr lang="en-CA" dirty="0" smtClean="0"/>
              <a:t>Frequency-dependent selection</a:t>
            </a:r>
          </a:p>
          <a:p>
            <a:pPr marL="285750" indent="-285750">
              <a:buFontTx/>
              <a:buChar char="-"/>
            </a:pPr>
            <a:r>
              <a:rPr lang="en-CA" dirty="0" smtClean="0"/>
              <a:t>Prey switching</a:t>
            </a:r>
          </a:p>
          <a:p>
            <a:pPr marL="285750" indent="-285750">
              <a:buFontTx/>
              <a:buChar char="-"/>
            </a:pPr>
            <a:r>
              <a:rPr lang="en-CA" dirty="0" smtClean="0"/>
              <a:t>Plasticity in predator preference</a:t>
            </a:r>
            <a:endParaRPr lang="en-CA" dirty="0"/>
          </a:p>
        </p:txBody>
      </p:sp>
      <p:sp>
        <p:nvSpPr>
          <p:cNvPr id="27" name="Down Arrow 26"/>
          <p:cNvSpPr/>
          <p:nvPr/>
        </p:nvSpPr>
        <p:spPr>
          <a:xfrm flipV="1">
            <a:off x="5576107" y="5402374"/>
            <a:ext cx="873126" cy="1117600"/>
          </a:xfrm>
          <a:prstGeom prst="downArrow">
            <a:avLst/>
          </a:prstGeom>
          <a:solidFill>
            <a:srgbClr val="52E8F8"/>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srgbClr val="52E8F8"/>
              </a:solidFill>
            </a:endParaRPr>
          </a:p>
        </p:txBody>
      </p:sp>
      <p:sp>
        <p:nvSpPr>
          <p:cNvPr id="28" name="Down Arrow 27"/>
          <p:cNvSpPr/>
          <p:nvPr/>
        </p:nvSpPr>
        <p:spPr>
          <a:xfrm rot="10800000" flipV="1">
            <a:off x="8286491" y="5341797"/>
            <a:ext cx="873126" cy="1117600"/>
          </a:xfrm>
          <a:prstGeom prst="downArrow">
            <a:avLst/>
          </a:prstGeom>
          <a:solidFill>
            <a:srgbClr val="CE10A5"/>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1682464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21</a:t>
            </a:fld>
            <a:endParaRPr lang="en-US"/>
          </a:p>
        </p:txBody>
      </p:sp>
      <p:pic>
        <p:nvPicPr>
          <p:cNvPr id="14" name="Picture 2" descr="http://www.allaboutbirds.org/guide/PHOTO/LARGE/golden_eagle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8761" y="5099281"/>
            <a:ext cx="1797194" cy="151831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3849" y="1866655"/>
            <a:ext cx="5282258" cy="307777"/>
          </a:xfrm>
          <a:prstGeom prst="rect">
            <a:avLst/>
          </a:prstGeom>
          <a:noFill/>
        </p:spPr>
        <p:txBody>
          <a:bodyPr wrap="square" rtlCol="0">
            <a:spAutoFit/>
          </a:bodyPr>
          <a:lstStyle/>
          <a:p>
            <a:r>
              <a:rPr lang="en-CA" sz="1400" b="1" dirty="0" smtClean="0"/>
              <a:t>Both prey species experience regulatory predation (Type III curve)</a:t>
            </a:r>
            <a:endParaRPr lang="en-CA" sz="1400" b="1" dirty="0"/>
          </a:p>
        </p:txBody>
      </p:sp>
      <p:pic>
        <p:nvPicPr>
          <p:cNvPr id="24" name="Picture 2" descr="http://wdfw.wa.gov/conservation/gray_squirrel/graphics/cagrnd_squirre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66188" y="5099281"/>
            <a:ext cx="2156866" cy="1518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53846" y="2625723"/>
            <a:ext cx="239077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22499" y="592183"/>
            <a:ext cx="4349526" cy="923330"/>
          </a:xfrm>
          <a:prstGeom prst="rect">
            <a:avLst/>
          </a:prstGeom>
          <a:noFill/>
        </p:spPr>
        <p:txBody>
          <a:bodyPr wrap="square" rtlCol="0">
            <a:spAutoFit/>
          </a:bodyPr>
          <a:lstStyle/>
          <a:p>
            <a:pPr marL="285750" indent="-285750">
              <a:buFontTx/>
              <a:buChar char="-"/>
            </a:pPr>
            <a:r>
              <a:rPr lang="en-CA" dirty="0" smtClean="0"/>
              <a:t>Frequency-dependent selection</a:t>
            </a:r>
          </a:p>
          <a:p>
            <a:pPr marL="285750" indent="-285750">
              <a:buFontTx/>
              <a:buChar char="-"/>
            </a:pPr>
            <a:r>
              <a:rPr lang="en-CA" dirty="0" smtClean="0"/>
              <a:t>Prey switching</a:t>
            </a:r>
          </a:p>
          <a:p>
            <a:pPr marL="285750" indent="-285750">
              <a:buFontTx/>
              <a:buChar char="-"/>
            </a:pPr>
            <a:r>
              <a:rPr lang="en-CA" dirty="0" smtClean="0"/>
              <a:t>Plasticity in predator preference</a:t>
            </a:r>
            <a:endParaRPr lang="en-CA" dirty="0"/>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710643" y="2625723"/>
            <a:ext cx="1445511" cy="153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710643" y="4456420"/>
            <a:ext cx="1445511" cy="150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3849" y="2919819"/>
            <a:ext cx="1416794" cy="646331"/>
          </a:xfrm>
          <a:prstGeom prst="rect">
            <a:avLst/>
          </a:prstGeom>
          <a:noFill/>
        </p:spPr>
        <p:txBody>
          <a:bodyPr wrap="square" rtlCol="0">
            <a:spAutoFit/>
          </a:bodyPr>
          <a:lstStyle/>
          <a:p>
            <a:r>
              <a:rPr lang="en-CA" sz="1200" dirty="0" smtClean="0"/>
              <a:t>Number of prey eaten per predator per unit time</a:t>
            </a:r>
            <a:endParaRPr lang="en-CA" sz="1200" dirty="0"/>
          </a:p>
        </p:txBody>
      </p:sp>
      <p:sp>
        <p:nvSpPr>
          <p:cNvPr id="26" name="TextBox 25"/>
          <p:cNvSpPr txBox="1"/>
          <p:nvPr/>
        </p:nvSpPr>
        <p:spPr>
          <a:xfrm>
            <a:off x="293849" y="4928418"/>
            <a:ext cx="1258298" cy="461665"/>
          </a:xfrm>
          <a:prstGeom prst="rect">
            <a:avLst/>
          </a:prstGeom>
          <a:noFill/>
        </p:spPr>
        <p:txBody>
          <a:bodyPr wrap="square" rtlCol="0">
            <a:spAutoFit/>
          </a:bodyPr>
          <a:lstStyle/>
          <a:p>
            <a:r>
              <a:rPr lang="en-CA" sz="1200" dirty="0" smtClean="0"/>
              <a:t>Prey per capita death rate</a:t>
            </a:r>
            <a:endParaRPr lang="en-CA" sz="1200" dirty="0"/>
          </a:p>
        </p:txBody>
      </p:sp>
      <p:sp>
        <p:nvSpPr>
          <p:cNvPr id="29" name="TextBox 28"/>
          <p:cNvSpPr txBox="1"/>
          <p:nvPr/>
        </p:nvSpPr>
        <p:spPr>
          <a:xfrm>
            <a:off x="1867880" y="5961174"/>
            <a:ext cx="1877755" cy="276999"/>
          </a:xfrm>
          <a:prstGeom prst="rect">
            <a:avLst/>
          </a:prstGeom>
          <a:noFill/>
        </p:spPr>
        <p:txBody>
          <a:bodyPr wrap="square" rtlCol="0">
            <a:spAutoFit/>
          </a:bodyPr>
          <a:lstStyle/>
          <a:p>
            <a:r>
              <a:rPr lang="en-CA" sz="1200" dirty="0" smtClean="0"/>
              <a:t>Prey density</a:t>
            </a:r>
            <a:endParaRPr lang="en-CA" sz="1200" dirty="0"/>
          </a:p>
        </p:txBody>
      </p:sp>
      <p:sp>
        <p:nvSpPr>
          <p:cNvPr id="4" name="Rectangle 3"/>
          <p:cNvSpPr/>
          <p:nvPr/>
        </p:nvSpPr>
        <p:spPr>
          <a:xfrm>
            <a:off x="543334" y="2164058"/>
            <a:ext cx="4107855" cy="461665"/>
          </a:xfrm>
          <a:prstGeom prst="rect">
            <a:avLst/>
          </a:prstGeom>
          <a:noFill/>
        </p:spPr>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Type III – Regulatory predation</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8860450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22</a:t>
            </a:fld>
            <a:endParaRPr lang="en-US"/>
          </a:p>
        </p:txBody>
      </p:sp>
      <p:sp>
        <p:nvSpPr>
          <p:cNvPr id="4" name="TextBox 3"/>
          <p:cNvSpPr txBox="1"/>
          <p:nvPr/>
        </p:nvSpPr>
        <p:spPr>
          <a:xfrm>
            <a:off x="314632" y="773837"/>
            <a:ext cx="4290705" cy="1538883"/>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p>
          <a:p>
            <a:endParaRPr lang="en-CA" dirty="0" smtClean="0"/>
          </a:p>
        </p:txBody>
      </p:sp>
      <p:sp>
        <p:nvSpPr>
          <p:cNvPr id="9" name="TextBox 8"/>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960010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23</a:t>
            </a:fld>
            <a:endParaRPr lang="en-US"/>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5486" y="2971802"/>
            <a:ext cx="2762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571500" y="2877456"/>
            <a:ext cx="3708400" cy="114844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571500" y="3242585"/>
            <a:ext cx="3810000" cy="584775"/>
          </a:xfrm>
          <a:prstGeom prst="rect">
            <a:avLst/>
          </a:prstGeom>
          <a:noFill/>
        </p:spPr>
        <p:txBody>
          <a:bodyPr wrap="square" rtlCol="0">
            <a:spAutoFit/>
          </a:bodyPr>
          <a:lstStyle/>
          <a:p>
            <a:r>
              <a:rPr lang="en-CA" sz="1600" dirty="0" smtClean="0"/>
              <a:t>Overlap in resource consumption niches</a:t>
            </a:r>
          </a:p>
          <a:p>
            <a:r>
              <a:rPr lang="en-CA" sz="1600" dirty="0" smtClean="0"/>
              <a:t>(</a:t>
            </a:r>
            <a:r>
              <a:rPr lang="en-CA" sz="1600" i="1" dirty="0" smtClean="0"/>
              <a:t>e.g. </a:t>
            </a:r>
            <a:r>
              <a:rPr lang="en-CA" sz="1600" dirty="0" smtClean="0"/>
              <a:t>what/when/where they eat)</a:t>
            </a:r>
            <a:endParaRPr lang="en-CA" sz="1600" dirty="0"/>
          </a:p>
        </p:txBody>
      </p:sp>
      <p:sp>
        <p:nvSpPr>
          <p:cNvPr id="17" name="TextBox 16"/>
          <p:cNvSpPr txBox="1"/>
          <p:nvPr/>
        </p:nvSpPr>
        <p:spPr>
          <a:xfrm>
            <a:off x="314632" y="773837"/>
            <a:ext cx="4290705" cy="1538883"/>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p>
          <a:p>
            <a:endParaRPr lang="en-CA" dirty="0" smtClean="0"/>
          </a:p>
        </p:txBody>
      </p:sp>
    </p:spTree>
    <p:extLst>
      <p:ext uri="{BB962C8B-B14F-4D97-AF65-F5344CB8AC3E}">
        <p14:creationId xmlns:p14="http://schemas.microsoft.com/office/powerpoint/2010/main" val="21573379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24</a:t>
            </a:fld>
            <a:endParaRPr lang="en-US"/>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5486" y="2971802"/>
            <a:ext cx="2762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44537" y="4391931"/>
            <a:ext cx="2571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571500" y="2877456"/>
            <a:ext cx="3708400" cy="114844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571500" y="4366531"/>
            <a:ext cx="3708400" cy="1148444"/>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571500" y="3242585"/>
            <a:ext cx="3810000" cy="584775"/>
          </a:xfrm>
          <a:prstGeom prst="rect">
            <a:avLst/>
          </a:prstGeom>
          <a:noFill/>
        </p:spPr>
        <p:txBody>
          <a:bodyPr wrap="square" rtlCol="0">
            <a:spAutoFit/>
          </a:bodyPr>
          <a:lstStyle/>
          <a:p>
            <a:r>
              <a:rPr lang="en-CA" sz="1600" dirty="0" smtClean="0"/>
              <a:t>Overlap in resource consumption niches</a:t>
            </a:r>
          </a:p>
          <a:p>
            <a:r>
              <a:rPr lang="en-CA" sz="1600" dirty="0" smtClean="0"/>
              <a:t>(</a:t>
            </a:r>
            <a:r>
              <a:rPr lang="en-CA" sz="1600" i="1" dirty="0" smtClean="0"/>
              <a:t>e.g. </a:t>
            </a:r>
            <a:r>
              <a:rPr lang="en-CA" sz="1600" dirty="0" smtClean="0"/>
              <a:t>what/when/where they eat)</a:t>
            </a:r>
            <a:endParaRPr lang="en-CA" sz="1600" dirty="0"/>
          </a:p>
        </p:txBody>
      </p:sp>
      <p:sp>
        <p:nvSpPr>
          <p:cNvPr id="15" name="TextBox 14"/>
          <p:cNvSpPr txBox="1"/>
          <p:nvPr/>
        </p:nvSpPr>
        <p:spPr>
          <a:xfrm>
            <a:off x="571500" y="4668156"/>
            <a:ext cx="3810000" cy="830997"/>
          </a:xfrm>
          <a:prstGeom prst="rect">
            <a:avLst/>
          </a:prstGeom>
          <a:noFill/>
        </p:spPr>
        <p:txBody>
          <a:bodyPr wrap="square" rtlCol="0">
            <a:spAutoFit/>
          </a:bodyPr>
          <a:lstStyle/>
          <a:p>
            <a:r>
              <a:rPr lang="en-CA" sz="1600" dirty="0" smtClean="0"/>
              <a:t>Overlap in source of predation niches</a:t>
            </a:r>
          </a:p>
          <a:p>
            <a:pPr marL="285750" indent="-285750">
              <a:buFontTx/>
              <a:buChar char="-"/>
            </a:pPr>
            <a:r>
              <a:rPr lang="en-CA" sz="1600" dirty="0" smtClean="0"/>
              <a:t>What eats them</a:t>
            </a:r>
          </a:p>
          <a:p>
            <a:pPr marL="285750" indent="-285750">
              <a:buFontTx/>
              <a:buChar char="-"/>
            </a:pPr>
            <a:r>
              <a:rPr lang="en-CA" sz="1600" dirty="0" smtClean="0"/>
              <a:t>Where it is eaten</a:t>
            </a:r>
          </a:p>
        </p:txBody>
      </p:sp>
      <p:sp>
        <p:nvSpPr>
          <p:cNvPr id="16" name="TextBox 15"/>
          <p:cNvSpPr txBox="1"/>
          <p:nvPr/>
        </p:nvSpPr>
        <p:spPr>
          <a:xfrm>
            <a:off x="314632" y="773837"/>
            <a:ext cx="4290705" cy="1538883"/>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p>
          <a:p>
            <a:endParaRPr lang="en-CA" dirty="0" smtClean="0"/>
          </a:p>
        </p:txBody>
      </p:sp>
    </p:spTree>
    <p:extLst>
      <p:ext uri="{BB962C8B-B14F-4D97-AF65-F5344CB8AC3E}">
        <p14:creationId xmlns:p14="http://schemas.microsoft.com/office/powerpoint/2010/main" val="39390958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4287"/>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25</a:t>
            </a:fld>
            <a:endParaRPr lang="en-US"/>
          </a:p>
        </p:txBody>
      </p:sp>
      <p:sp>
        <p:nvSpPr>
          <p:cNvPr id="9" name="TextBox 8"/>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1500" y="334735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8150" y="3321956"/>
            <a:ext cx="3708400" cy="2812144"/>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38150" y="3604532"/>
            <a:ext cx="3733800" cy="646331"/>
          </a:xfrm>
          <a:prstGeom prst="rect">
            <a:avLst/>
          </a:prstGeom>
          <a:noFill/>
        </p:spPr>
        <p:txBody>
          <a:bodyPr wrap="square" rtlCol="0">
            <a:spAutoFit/>
          </a:bodyPr>
          <a:lstStyle/>
          <a:p>
            <a:r>
              <a:rPr lang="en-CA" b="1" dirty="0" smtClean="0"/>
              <a:t>Species fitness ratio</a:t>
            </a:r>
          </a:p>
          <a:p>
            <a:endParaRPr lang="en-CA" dirty="0" smtClean="0"/>
          </a:p>
        </p:txBody>
      </p:sp>
      <p:sp>
        <p:nvSpPr>
          <p:cNvPr id="13" name="TextBox 12"/>
          <p:cNvSpPr txBox="1"/>
          <p:nvPr/>
        </p:nvSpPr>
        <p:spPr>
          <a:xfrm>
            <a:off x="314632" y="773837"/>
            <a:ext cx="4290705" cy="2092881"/>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r>
              <a:rPr lang="en-CA" dirty="0" smtClean="0"/>
              <a:t>)</a:t>
            </a:r>
          </a:p>
          <a:p>
            <a:pPr marL="342900" indent="-342900">
              <a:buFontTx/>
              <a:buAutoNum type="arabicPeriod"/>
            </a:pPr>
            <a:r>
              <a:rPr lang="en-CA" dirty="0"/>
              <a:t>Relative competitive fitness ratio (y-axis)</a:t>
            </a:r>
          </a:p>
          <a:p>
            <a:endParaRPr lang="en-CA" dirty="0"/>
          </a:p>
          <a:p>
            <a:endParaRPr lang="en-CA" dirty="0" smtClean="0"/>
          </a:p>
        </p:txBody>
      </p:sp>
    </p:spTree>
    <p:extLst>
      <p:ext uri="{BB962C8B-B14F-4D97-AF65-F5344CB8AC3E}">
        <p14:creationId xmlns:p14="http://schemas.microsoft.com/office/powerpoint/2010/main" val="18608040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4287"/>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26</a:t>
            </a:fld>
            <a:endParaRPr lang="en-US"/>
          </a:p>
        </p:txBody>
      </p:sp>
      <p:sp>
        <p:nvSpPr>
          <p:cNvPr id="9" name="TextBox 8"/>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1500" y="334735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8150" y="3321956"/>
            <a:ext cx="3708400" cy="2812144"/>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38150" y="3604532"/>
            <a:ext cx="3733800" cy="2031325"/>
          </a:xfrm>
          <a:prstGeom prst="rect">
            <a:avLst/>
          </a:prstGeom>
          <a:noFill/>
        </p:spPr>
        <p:txBody>
          <a:bodyPr wrap="square" rtlCol="0">
            <a:spAutoFit/>
          </a:bodyPr>
          <a:lstStyle/>
          <a:p>
            <a:r>
              <a:rPr lang="en-CA" b="1" dirty="0" smtClean="0"/>
              <a:t>Species fitness ratio</a:t>
            </a:r>
          </a:p>
          <a:p>
            <a:r>
              <a:rPr lang="en-CA" dirty="0" smtClean="0"/>
              <a:t>1. Resource driven growth rates</a:t>
            </a:r>
          </a:p>
          <a:p>
            <a:pPr marL="742950" lvl="1" indent="-285750">
              <a:buFont typeface="Wingdings" panose="05000000000000000000" pitchFamily="2" charset="2"/>
              <a:buChar char="§"/>
            </a:pPr>
            <a:r>
              <a:rPr lang="en-CA" dirty="0" smtClean="0"/>
              <a:t>Maintenance requirements of prey species per unit resource</a:t>
            </a:r>
          </a:p>
          <a:p>
            <a:pPr marL="742950" lvl="1" indent="-285750">
              <a:buFont typeface="Wingdings" panose="05000000000000000000" pitchFamily="2" charset="2"/>
              <a:buChar char="§"/>
            </a:pPr>
            <a:r>
              <a:rPr lang="en-CA" dirty="0" smtClean="0"/>
              <a:t>Maximum rate of resource harvest</a:t>
            </a:r>
          </a:p>
          <a:p>
            <a:endParaRPr lang="en-CA" dirty="0" smtClean="0"/>
          </a:p>
        </p:txBody>
      </p:sp>
      <p:sp>
        <p:nvSpPr>
          <p:cNvPr id="14" name="TextBox 13"/>
          <p:cNvSpPr txBox="1"/>
          <p:nvPr/>
        </p:nvSpPr>
        <p:spPr>
          <a:xfrm>
            <a:off x="314632" y="773837"/>
            <a:ext cx="4290705" cy="2092881"/>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r>
              <a:rPr lang="en-CA" dirty="0" smtClean="0"/>
              <a:t>)</a:t>
            </a:r>
          </a:p>
          <a:p>
            <a:pPr marL="342900" indent="-342900">
              <a:buFontTx/>
              <a:buAutoNum type="arabicPeriod"/>
            </a:pPr>
            <a:r>
              <a:rPr lang="en-CA" dirty="0"/>
              <a:t>Relative competitive fitness ratio (y-axis)</a:t>
            </a:r>
          </a:p>
          <a:p>
            <a:endParaRPr lang="en-CA" dirty="0"/>
          </a:p>
          <a:p>
            <a:endParaRPr lang="en-CA" dirty="0" smtClean="0"/>
          </a:p>
        </p:txBody>
      </p:sp>
    </p:spTree>
    <p:extLst>
      <p:ext uri="{BB962C8B-B14F-4D97-AF65-F5344CB8AC3E}">
        <p14:creationId xmlns:p14="http://schemas.microsoft.com/office/powerpoint/2010/main" val="21508344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4287"/>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27</a:t>
            </a:fld>
            <a:endParaRPr lang="en-US"/>
          </a:p>
        </p:txBody>
      </p:sp>
      <p:sp>
        <p:nvSpPr>
          <p:cNvPr id="9" name="TextBox 8"/>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1500" y="334735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8150" y="3321956"/>
            <a:ext cx="3708400" cy="2812144"/>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38150" y="3604532"/>
            <a:ext cx="3733800" cy="2031325"/>
          </a:xfrm>
          <a:prstGeom prst="rect">
            <a:avLst/>
          </a:prstGeom>
          <a:noFill/>
        </p:spPr>
        <p:txBody>
          <a:bodyPr wrap="square" rtlCol="0">
            <a:spAutoFit/>
          </a:bodyPr>
          <a:lstStyle/>
          <a:p>
            <a:r>
              <a:rPr lang="en-CA" b="1" dirty="0" smtClean="0"/>
              <a:t>Species fitness ratio</a:t>
            </a:r>
          </a:p>
          <a:p>
            <a:r>
              <a:rPr lang="en-CA" dirty="0" smtClean="0"/>
              <a:t>1. Resource driven growth rates</a:t>
            </a:r>
          </a:p>
          <a:p>
            <a:pPr marL="742950" lvl="1" indent="-285750">
              <a:buFont typeface="Wingdings" panose="05000000000000000000" pitchFamily="2" charset="2"/>
              <a:buChar char="§"/>
            </a:pPr>
            <a:r>
              <a:rPr lang="en-CA" dirty="0" smtClean="0"/>
              <a:t>Maintenance requirements of prey species per unit resource</a:t>
            </a:r>
          </a:p>
          <a:p>
            <a:pPr marL="742950" lvl="1" indent="-285750">
              <a:buFont typeface="Wingdings" panose="05000000000000000000" pitchFamily="2" charset="2"/>
              <a:buChar char="§"/>
            </a:pPr>
            <a:r>
              <a:rPr lang="en-CA" dirty="0" smtClean="0"/>
              <a:t>Maximum rate of resource harvest</a:t>
            </a:r>
          </a:p>
          <a:p>
            <a:endParaRPr lang="en-CA" dirty="0" smtClean="0"/>
          </a:p>
        </p:txBody>
      </p:sp>
      <p:pic>
        <p:nvPicPr>
          <p:cNvPr id="7170" name="Picture 2" descr="http://www.wildernessclassroom.com/wp/wp-content/uploads/2012/05/caribou_Bauer_709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0850" y="4372428"/>
            <a:ext cx="2369539" cy="16134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260850" y="6599012"/>
            <a:ext cx="4572000" cy="215444"/>
          </a:xfrm>
          <a:prstGeom prst="rect">
            <a:avLst/>
          </a:prstGeom>
        </p:spPr>
        <p:txBody>
          <a:bodyPr>
            <a:spAutoFit/>
          </a:bodyPr>
          <a:lstStyle/>
          <a:p>
            <a:r>
              <a:rPr lang="en-CA" sz="800" dirty="0"/>
              <a:t>http://www.wildernessclassroom.com/wp/wp-content/uploads/2012/05/caribou_Bauer_7094.jpg</a:t>
            </a:r>
          </a:p>
        </p:txBody>
      </p:sp>
      <p:pic>
        <p:nvPicPr>
          <p:cNvPr id="12290" name="Picture 2" descr="http://www.aitc.sk.ca/saskschools/animals/images/rdeerliche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1360" y="5499100"/>
            <a:ext cx="1407954" cy="10999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260850" y="6706734"/>
            <a:ext cx="4572000" cy="215444"/>
          </a:xfrm>
          <a:prstGeom prst="rect">
            <a:avLst/>
          </a:prstGeom>
        </p:spPr>
        <p:txBody>
          <a:bodyPr>
            <a:spAutoFit/>
          </a:bodyPr>
          <a:lstStyle/>
          <a:p>
            <a:r>
              <a:rPr lang="en-CA" sz="800" dirty="0"/>
              <a:t>http://www.aitc.sk.ca/saskschools/animals/images/rdeerlichen.jpg</a:t>
            </a:r>
          </a:p>
        </p:txBody>
      </p:sp>
      <p:sp>
        <p:nvSpPr>
          <p:cNvPr id="16" name="TextBox 15"/>
          <p:cNvSpPr txBox="1"/>
          <p:nvPr/>
        </p:nvSpPr>
        <p:spPr>
          <a:xfrm>
            <a:off x="314632" y="773837"/>
            <a:ext cx="4290705" cy="2092881"/>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r>
              <a:rPr lang="en-CA" dirty="0" smtClean="0"/>
              <a:t>)</a:t>
            </a:r>
          </a:p>
          <a:p>
            <a:pPr marL="342900" indent="-342900">
              <a:buFontTx/>
              <a:buAutoNum type="arabicPeriod"/>
            </a:pPr>
            <a:r>
              <a:rPr lang="en-CA" dirty="0"/>
              <a:t>Relative competitive fitness ratio (y-axis)</a:t>
            </a:r>
          </a:p>
          <a:p>
            <a:endParaRPr lang="en-CA" dirty="0"/>
          </a:p>
          <a:p>
            <a:endParaRPr lang="en-CA" dirty="0" smtClean="0"/>
          </a:p>
        </p:txBody>
      </p:sp>
    </p:spTree>
    <p:extLst>
      <p:ext uri="{BB962C8B-B14F-4D97-AF65-F5344CB8AC3E}">
        <p14:creationId xmlns:p14="http://schemas.microsoft.com/office/powerpoint/2010/main" val="5041906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4287"/>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28</a:t>
            </a:fld>
            <a:endParaRPr lang="en-US"/>
          </a:p>
        </p:txBody>
      </p:sp>
      <p:sp>
        <p:nvSpPr>
          <p:cNvPr id="9" name="TextBox 8"/>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1500" y="334735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8150" y="3321956"/>
            <a:ext cx="3708400" cy="2812144"/>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38150" y="3604532"/>
            <a:ext cx="3733800" cy="2031325"/>
          </a:xfrm>
          <a:prstGeom prst="rect">
            <a:avLst/>
          </a:prstGeom>
          <a:noFill/>
        </p:spPr>
        <p:txBody>
          <a:bodyPr wrap="square" rtlCol="0">
            <a:spAutoFit/>
          </a:bodyPr>
          <a:lstStyle/>
          <a:p>
            <a:r>
              <a:rPr lang="en-CA" b="1" dirty="0" smtClean="0"/>
              <a:t>Species fitness ratio</a:t>
            </a:r>
          </a:p>
          <a:p>
            <a:r>
              <a:rPr lang="en-CA" dirty="0" smtClean="0"/>
              <a:t>1. Resource driven growth rates</a:t>
            </a:r>
          </a:p>
          <a:p>
            <a:pPr marL="742950" lvl="1" indent="-285750">
              <a:buFont typeface="Wingdings" panose="05000000000000000000" pitchFamily="2" charset="2"/>
              <a:buChar char="§"/>
            </a:pPr>
            <a:r>
              <a:rPr lang="en-CA" dirty="0" smtClean="0"/>
              <a:t>Maintenance requirements of prey species per unit resource</a:t>
            </a:r>
          </a:p>
          <a:p>
            <a:pPr marL="742950" lvl="1" indent="-285750">
              <a:buFont typeface="Wingdings" panose="05000000000000000000" pitchFamily="2" charset="2"/>
              <a:buChar char="§"/>
            </a:pPr>
            <a:r>
              <a:rPr lang="en-CA" dirty="0" smtClean="0"/>
              <a:t>Maximum rate of resource harvest</a:t>
            </a:r>
          </a:p>
          <a:p>
            <a:endParaRPr lang="en-CA" dirty="0" smtClean="0"/>
          </a:p>
        </p:txBody>
      </p:sp>
      <p:pic>
        <p:nvPicPr>
          <p:cNvPr id="7170" name="Picture 2" descr="http://www.wildernessclassroom.com/wp/wp-content/uploads/2012/05/caribou_Bauer_709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0850" y="4372428"/>
            <a:ext cx="2369539" cy="16134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290" name="Picture 2" descr="http://www.aitc.sk.ca/saskschools/animals/images/rdeerliche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1360" y="5499100"/>
            <a:ext cx="1407954" cy="10999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4" name="Picture 2" descr="http://www.ricka.org/Conservation/eating_leave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48251" y="4407353"/>
            <a:ext cx="2113786" cy="15436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5464669" y="6599012"/>
            <a:ext cx="4572000" cy="215444"/>
          </a:xfrm>
          <a:prstGeom prst="rect">
            <a:avLst/>
          </a:prstGeom>
        </p:spPr>
        <p:txBody>
          <a:bodyPr>
            <a:spAutoFit/>
          </a:bodyPr>
          <a:lstStyle/>
          <a:p>
            <a:r>
              <a:rPr lang="en-CA" sz="800" dirty="0"/>
              <a:t>http://www.ricka.org/Conservation/eating_leaves.jpg</a:t>
            </a:r>
          </a:p>
        </p:txBody>
      </p:sp>
      <p:pic>
        <p:nvPicPr>
          <p:cNvPr id="13318" name="Picture 6" descr="http://www.tarleton.edu/Departments/range/Ram%20Pictures/0486%20regeneration%20of%203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23094" y="5354564"/>
            <a:ext cx="2200196" cy="147644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4477657" y="6706734"/>
            <a:ext cx="4572000" cy="215444"/>
          </a:xfrm>
          <a:prstGeom prst="rect">
            <a:avLst/>
          </a:prstGeom>
        </p:spPr>
        <p:txBody>
          <a:bodyPr>
            <a:spAutoFit/>
          </a:bodyPr>
          <a:lstStyle/>
          <a:p>
            <a:r>
              <a:rPr lang="en-CA" sz="800" dirty="0"/>
              <a:t>http://www.tarleton.edu/Departments/range/Ram%20Pictures/0486%20regeneration%20of%2036.jpg</a:t>
            </a:r>
          </a:p>
        </p:txBody>
      </p:sp>
      <p:sp>
        <p:nvSpPr>
          <p:cNvPr id="21" name="TextBox 20"/>
          <p:cNvSpPr txBox="1"/>
          <p:nvPr/>
        </p:nvSpPr>
        <p:spPr>
          <a:xfrm>
            <a:off x="314632" y="773837"/>
            <a:ext cx="4290705" cy="2092881"/>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r>
              <a:rPr lang="en-CA" dirty="0" smtClean="0"/>
              <a:t>)</a:t>
            </a:r>
          </a:p>
          <a:p>
            <a:pPr marL="342900" indent="-342900">
              <a:buFontTx/>
              <a:buAutoNum type="arabicPeriod"/>
            </a:pPr>
            <a:r>
              <a:rPr lang="en-CA" dirty="0"/>
              <a:t>Relative competitive fitness ratio (y-axis)</a:t>
            </a:r>
          </a:p>
          <a:p>
            <a:endParaRPr lang="en-CA" dirty="0"/>
          </a:p>
          <a:p>
            <a:endParaRPr lang="en-CA" dirty="0" smtClean="0"/>
          </a:p>
        </p:txBody>
      </p:sp>
    </p:spTree>
    <p:extLst>
      <p:ext uri="{BB962C8B-B14F-4D97-AF65-F5344CB8AC3E}">
        <p14:creationId xmlns:p14="http://schemas.microsoft.com/office/powerpoint/2010/main" val="18033057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4287"/>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84914" y="1501094"/>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71061C-0428-43A2-94A9-B42528165B4A}" type="slidenum">
              <a:rPr lang="en-US" smtClean="0"/>
              <a:pPr/>
              <a:t>29</a:t>
            </a:fld>
            <a:endParaRPr lang="en-US"/>
          </a:p>
        </p:txBody>
      </p:sp>
      <p:sp>
        <p:nvSpPr>
          <p:cNvPr id="9" name="TextBox 8"/>
          <p:cNvSpPr txBox="1"/>
          <p:nvPr/>
        </p:nvSpPr>
        <p:spPr>
          <a:xfrm>
            <a:off x="4605337" y="647412"/>
            <a:ext cx="2798763" cy="584775"/>
          </a:xfrm>
          <a:prstGeom prst="rect">
            <a:avLst/>
          </a:prstGeom>
          <a:noFill/>
        </p:spPr>
        <p:txBody>
          <a:bodyPr wrap="square" rtlCol="0">
            <a:spAutoFit/>
          </a:bodyPr>
          <a:lstStyle/>
          <a:p>
            <a:r>
              <a:rPr lang="en-CA" sz="1600" dirty="0" smtClean="0">
                <a:solidFill>
                  <a:schemeClr val="accent6">
                    <a:lumMod val="50000"/>
                  </a:schemeClr>
                </a:solidFill>
                <a:latin typeface="Arial" panose="020B0604020202020204" pitchFamily="34" charset="0"/>
                <a:cs typeface="Arial" panose="020B0604020202020204" pitchFamily="34" charset="0"/>
              </a:rPr>
              <a:t>Applies to both </a:t>
            </a:r>
            <a:r>
              <a:rPr lang="en-CA" sz="1600" dirty="0" smtClean="0">
                <a:solidFill>
                  <a:schemeClr val="accent2">
                    <a:lumMod val="50000"/>
                  </a:schemeClr>
                </a:solidFill>
                <a:latin typeface="Arial" panose="020B0604020202020204" pitchFamily="34" charset="0"/>
                <a:cs typeface="Arial" panose="020B0604020202020204" pitchFamily="34" charset="0"/>
              </a:rPr>
              <a:t>exploitative</a:t>
            </a:r>
            <a:r>
              <a:rPr lang="en-CA" sz="1600" dirty="0" smtClean="0">
                <a:solidFill>
                  <a:schemeClr val="accent6">
                    <a:lumMod val="50000"/>
                  </a:schemeClr>
                </a:solidFill>
                <a:latin typeface="Arial" panose="020B0604020202020204" pitchFamily="34" charset="0"/>
                <a:cs typeface="Arial" panose="020B0604020202020204" pitchFamily="34" charset="0"/>
              </a:rPr>
              <a:t> and </a:t>
            </a:r>
            <a:r>
              <a:rPr lang="en-CA" sz="1600" dirty="0" smtClean="0">
                <a:solidFill>
                  <a:schemeClr val="accent1">
                    <a:lumMod val="75000"/>
                  </a:schemeClr>
                </a:solidFill>
                <a:latin typeface="Arial" panose="020B0604020202020204" pitchFamily="34" charset="0"/>
                <a:cs typeface="Arial" panose="020B0604020202020204" pitchFamily="34" charset="0"/>
              </a:rPr>
              <a:t>apparent</a:t>
            </a:r>
            <a:r>
              <a:rPr lang="en-CA" sz="1600" dirty="0" smtClean="0">
                <a:solidFill>
                  <a:schemeClr val="accent6">
                    <a:lumMod val="50000"/>
                  </a:schemeClr>
                </a:solidFill>
                <a:latin typeface="Arial" panose="020B0604020202020204" pitchFamily="34" charset="0"/>
                <a:cs typeface="Arial" panose="020B0604020202020204" pitchFamily="34" charset="0"/>
              </a:rPr>
              <a:t> competition</a:t>
            </a:r>
            <a:endParaRPr lang="en-CA" sz="1600" dirty="0">
              <a:solidFill>
                <a:schemeClr val="accent6">
                  <a:lumMod val="50000"/>
                </a:schemeClr>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5867400" y="1232187"/>
            <a:ext cx="137318" cy="268907"/>
          </a:xfrm>
          <a:prstGeom prst="straightConnector1">
            <a:avLst/>
          </a:prstGeom>
          <a:ln>
            <a:solidFill>
              <a:schemeClr val="accent6">
                <a:lumMod val="50000"/>
              </a:schemeClr>
            </a:solidFill>
            <a:tailEnd type="arrow"/>
          </a:ln>
        </p:spPr>
        <p:style>
          <a:lnRef idx="3">
            <a:schemeClr val="accent2"/>
          </a:lnRef>
          <a:fillRef idx="0">
            <a:schemeClr val="accent2"/>
          </a:fillRef>
          <a:effectRef idx="2">
            <a:schemeClr val="accent2"/>
          </a:effectRef>
          <a:fontRef idx="minor">
            <a:schemeClr val="tx1"/>
          </a:fontRef>
        </p:style>
      </p:cxn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1500" y="334735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8150" y="3321956"/>
            <a:ext cx="3708400" cy="2812144"/>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38150" y="3604532"/>
            <a:ext cx="3733800" cy="2585323"/>
          </a:xfrm>
          <a:prstGeom prst="rect">
            <a:avLst/>
          </a:prstGeom>
          <a:noFill/>
        </p:spPr>
        <p:txBody>
          <a:bodyPr wrap="square" rtlCol="0">
            <a:spAutoFit/>
          </a:bodyPr>
          <a:lstStyle/>
          <a:p>
            <a:r>
              <a:rPr lang="en-CA" b="1" dirty="0" smtClean="0"/>
              <a:t>Species fitness ratio</a:t>
            </a:r>
          </a:p>
          <a:p>
            <a:r>
              <a:rPr lang="en-CA" dirty="0" smtClean="0"/>
              <a:t>1. Resource driven growth rates</a:t>
            </a:r>
          </a:p>
          <a:p>
            <a:pPr marL="742950" lvl="1" indent="-285750">
              <a:buFont typeface="Wingdings" panose="05000000000000000000" pitchFamily="2" charset="2"/>
              <a:buChar char="§"/>
            </a:pPr>
            <a:r>
              <a:rPr lang="en-CA" dirty="0" smtClean="0"/>
              <a:t>Maintenance requirements of prey species per unit resource</a:t>
            </a:r>
          </a:p>
          <a:p>
            <a:pPr marL="742950" lvl="1" indent="-285750">
              <a:buFont typeface="Wingdings" panose="05000000000000000000" pitchFamily="2" charset="2"/>
              <a:buChar char="§"/>
            </a:pPr>
            <a:r>
              <a:rPr lang="en-CA" dirty="0" smtClean="0"/>
              <a:t>Maximum rate of resource harvest</a:t>
            </a:r>
          </a:p>
          <a:p>
            <a:r>
              <a:rPr lang="en-CA" dirty="0" smtClean="0"/>
              <a:t>2. Sensitivity to predation</a:t>
            </a:r>
          </a:p>
          <a:p>
            <a:pPr marL="742950" lvl="1" indent="-285750">
              <a:buFont typeface="Wingdings" panose="05000000000000000000" pitchFamily="2" charset="2"/>
              <a:buChar char="§"/>
            </a:pPr>
            <a:r>
              <a:rPr lang="en-CA" dirty="0" smtClean="0"/>
              <a:t>Prey behaviour</a:t>
            </a:r>
          </a:p>
          <a:p>
            <a:pPr marL="742950" lvl="1" indent="-285750">
              <a:buFont typeface="Wingdings" panose="05000000000000000000" pitchFamily="2" charset="2"/>
              <a:buChar char="§"/>
            </a:pPr>
            <a:r>
              <a:rPr lang="en-CA" dirty="0" smtClean="0"/>
              <a:t>Prey population robustness</a:t>
            </a:r>
          </a:p>
        </p:txBody>
      </p:sp>
      <p:sp>
        <p:nvSpPr>
          <p:cNvPr id="13" name="TextBox 12"/>
          <p:cNvSpPr txBox="1"/>
          <p:nvPr/>
        </p:nvSpPr>
        <p:spPr>
          <a:xfrm>
            <a:off x="314632" y="773837"/>
            <a:ext cx="4290705" cy="2092881"/>
          </a:xfrm>
          <a:prstGeom prst="rect">
            <a:avLst/>
          </a:prstGeom>
          <a:noFill/>
        </p:spPr>
        <p:txBody>
          <a:bodyPr wrap="square" rtlCol="0">
            <a:spAutoFit/>
          </a:bodyPr>
          <a:lstStyle/>
          <a:p>
            <a:r>
              <a:rPr lang="en-CA" sz="2000" b="1" dirty="0" smtClean="0">
                <a:solidFill>
                  <a:schemeClr val="bg1">
                    <a:lumMod val="50000"/>
                  </a:schemeClr>
                </a:solidFill>
              </a:rPr>
              <a:t>What Factors Determine Whether Two Apparent Competitors can Coexist?</a:t>
            </a:r>
          </a:p>
          <a:p>
            <a:endParaRPr lang="en-CA" dirty="0"/>
          </a:p>
          <a:p>
            <a:pPr marL="342900" indent="-342900">
              <a:buFontTx/>
              <a:buAutoNum type="arabicPeriod"/>
            </a:pPr>
            <a:r>
              <a:rPr lang="en-CA" dirty="0" smtClean="0"/>
              <a:t>Niche </a:t>
            </a:r>
            <a:r>
              <a:rPr lang="en-CA" dirty="0"/>
              <a:t>overlap (x-axis</a:t>
            </a:r>
            <a:r>
              <a:rPr lang="en-CA" dirty="0" smtClean="0"/>
              <a:t>)</a:t>
            </a:r>
          </a:p>
          <a:p>
            <a:pPr marL="342900" indent="-342900">
              <a:buFontTx/>
              <a:buAutoNum type="arabicPeriod"/>
            </a:pPr>
            <a:r>
              <a:rPr lang="en-CA" dirty="0"/>
              <a:t>Relative competitive fitness ratio (y-axis)</a:t>
            </a:r>
          </a:p>
          <a:p>
            <a:endParaRPr lang="en-CA" dirty="0"/>
          </a:p>
          <a:p>
            <a:endParaRPr lang="en-CA" dirty="0" smtClean="0"/>
          </a:p>
        </p:txBody>
      </p:sp>
    </p:spTree>
    <p:extLst>
      <p:ext uri="{BB962C8B-B14F-4D97-AF65-F5344CB8AC3E}">
        <p14:creationId xmlns:p14="http://schemas.microsoft.com/office/powerpoint/2010/main" val="39816862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3</a:t>
            </a:fld>
            <a:endParaRPr lang="en-US"/>
          </a:p>
        </p:txBody>
      </p:sp>
      <p:sp>
        <p:nvSpPr>
          <p:cNvPr id="10" name="TextBox 9"/>
          <p:cNvSpPr txBox="1"/>
          <p:nvPr/>
        </p:nvSpPr>
        <p:spPr>
          <a:xfrm>
            <a:off x="422499" y="2192714"/>
            <a:ext cx="3227420" cy="1477328"/>
          </a:xfrm>
          <a:prstGeom prst="rect">
            <a:avLst/>
          </a:prstGeom>
          <a:noFill/>
        </p:spPr>
        <p:txBody>
          <a:bodyPr wrap="square" rtlCol="0">
            <a:spAutoFit/>
          </a:bodyPr>
          <a:lstStyle/>
          <a:p>
            <a:r>
              <a:rPr lang="en-CA" b="1" dirty="0" smtClean="0"/>
              <a:t>Apparent competition</a:t>
            </a:r>
            <a:r>
              <a:rPr lang="en-CA" dirty="0" smtClean="0"/>
              <a:t>:</a:t>
            </a:r>
          </a:p>
          <a:p>
            <a:r>
              <a:rPr lang="en-CA" dirty="0" smtClean="0"/>
              <a:t>Indirect ecological interaction between at least two prey species and a shared predator</a:t>
            </a:r>
          </a:p>
          <a:p>
            <a:r>
              <a:rPr lang="en-CA" dirty="0" smtClean="0"/>
              <a:t>(Holt 1977)</a:t>
            </a:r>
            <a:endParaRPr lang="en-CA" dirty="0"/>
          </a:p>
        </p:txBody>
      </p:sp>
      <p:sp>
        <p:nvSpPr>
          <p:cNvPr id="12" name="Rectangle 11"/>
          <p:cNvSpPr/>
          <p:nvPr/>
        </p:nvSpPr>
        <p:spPr>
          <a:xfrm>
            <a:off x="591317" y="714613"/>
            <a:ext cx="8028039" cy="584775"/>
          </a:xfrm>
          <a:prstGeom prst="rect">
            <a:avLst/>
          </a:prstGeom>
        </p:spPr>
        <p:txBody>
          <a:bodyPr wrap="square">
            <a:spAutoFit/>
          </a:bodyPr>
          <a:lstStyle/>
          <a:p>
            <a:pPr algn="ctr"/>
            <a:r>
              <a:rPr lang="en-CA" sz="3200" b="1" dirty="0" smtClean="0">
                <a:solidFill>
                  <a:schemeClr val="bg1">
                    <a:lumMod val="50000"/>
                  </a:schemeClr>
                </a:solidFill>
              </a:rPr>
              <a:t>What is Apparent Competition?</a:t>
            </a:r>
            <a:endParaRPr lang="en-CA" sz="3200" b="1" dirty="0">
              <a:solidFill>
                <a:schemeClr val="bg1">
                  <a:lumMod val="50000"/>
                </a:schemeClr>
              </a:solidFill>
            </a:endParaRPr>
          </a:p>
        </p:txBody>
      </p:sp>
      <p:pic>
        <p:nvPicPr>
          <p:cNvPr id="1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71099" y="4610405"/>
            <a:ext cx="13430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xQTEhUUExQWFhQWFhYWGBUVFxcYGBgWGBgYFxUVGBYYHCggGholHBgVIjEhJSkrLi8uFx8zODMsNygtLisBCgoKDg0OGhAQGiwkHyQsLCwsLCwsLCwsLCwsLCwsLCwsLCwsLCwsLCwsLCwsLCwsLCwsLCwsLCwsLCwsLCwsLP/AABEIAMIBAwMBIgACEQEDEQH/xAAcAAACAgMBAQAAAAAAAAAAAAAFBgAEAQMHAgj/xAA7EAABAwIEBAQDBwMEAgMAAAABAAIRAyEEEjFBBVFhcQYigZETobEHMkJSwdHwFCPhYnKC8RWyM5LC/8QAGAEAAwEBAAAAAAAAAAAAAAAAAAECAwT/xAAgEQEBAQEAAwEBAQADAAAAAAAAARECITFBEgNREyIy/9oADAMBAAIRAxEAPwDtqyoomhFFlRBooookaIfx7irMLQfWfowaczo1o6kwEQXJ/tu4k8uoYVhif7ruou0Dt94+gThdXI5h4s8TV8dWNQ+aDYXytGmVo26notHB+OPpVWPBNKqwiHj820829NwjNHAhjRO2sgge8FVKuEY+Q4tiLQZhV+WX7sd/8F+J2Y+hngNqtgVaf5XESHN5sOoPcagpgK+YvCnGa3D8QHtP3YGU/dqMJ8zSeRtfYgHa/wBH8E4vSxVFtai6WuGm7T+Jjhs4GxChtLKvKLKiDYUWYWEwwvD1sXh6ZVWqFVaj1urOQvG4trQS4gASSSbADUlNDzxTidOhTdVqGGNEnmeQA3J0AXDPE3jWti6kGwDjlpAy1uwJ5u699FY8a+KzjHgUifhNJFMaZtjVII1Nw3pfdaOE8PyAGCXOvMhLNLcL7WVmPFUsuCHSGgFrgZDg7mNfQLvv2f8Aif8ArcNLyDVZDXxvbyvjqPmCua06TDIuTvrPbr6Lb4PquweNDSYZVkR3kt9oPunmCW/XZ3vCrPqhDquPVGrj08MwU6qtUnpdwmMlGcLVlKnBOmVuAVekVaakceCF5IW0heSEDGtZXqFhMsWVFFFJsqKKJGiiiiAi5T4uwQxHEKr4BbTY1nZwEx811YlI5Y01cSbear9GtA/nVHwqQMTRLAQKbHg3yyRHeRCAYmnGzQPytcCB3IEfNM3iMNYXZhYabiOyBYHLXs14fyYLAdwVU6T1yG4nCy1sCPp1B6FY4J4kr8PqF9Fxyk/3KZ0dFgY2dpdPPDfDQaJcCByIMehFlR8S+FGBjqlKNPM06W17a6IthTix1bwn4npY1memfwguHIkkQfZH5XzP4S8THhtUkS6nUDQ4G0BrjfqQC75LpPD/ALTaLntlwAIJud3QIPKMpPZH530c7z26eHLw+oAud8P+0Wi6q4ZvLma2eRIlp9oHqtXGfHtJlYsDwRmAPIAhwHz+if5p/uOkl4haK9cDdcz4t9pFNjWnVpJaSOxypYwf2nPJeagOpI6CIjvFu7inOU3+kPvG/FlOlUrMc6MlNtT3zD9B7rkHHPF9fHE0xLKGaXXu4G4aemiEcS4m/EVnVXzDw2m0fmDT5fROXhHwrTgOcQ4b31cP+krRNoDw3hds7hBFgL6deSJ0W5dpi4iJ99U94ng1PLAEAcxF+cmySfErRhiDmAvIgWProUpYf5wQp4bPlvEXAIn010V7jmBinTqXzNewknWJmPoh3hnGCsQdO2ideKUJwzhbY36EGB7JXryr8+AJ3FeqrP4igVWoQSFmm4lV+kyG3heLlN/DaiQeCuunjhjtErVGOgVcYqGGKvUyg49ELyQvZXkoDyooogNsqSvAKzKEa9yovMrMpHr0osSsoU1YmplaSZiNtUkYR/8AcqwJa45p9INvQJt44yaL4MGDB6+6RuGYwFjXucJu09f8ylfRfQPxVgG1WvBJGuiV/CXCm03yCQNpkDuMrgmviuIbDjf8pkEWM7Hqk3w/xh1HEupOcYLrNddp3IHIqearqOrYet5bZLb6++6G8YqNFN2aBPIqU8YwiRLXcja3MXuOoKTPFnGXXZTAJPL11ixQZN48Bmc4uFnWA0EIRjcW0hmTXKZAtDj/AIsjNPgb3jNVP3pj2+v+FqPDabMzSJiCXbkERI6X91Wss/154DUhmU6Fxnt5QCD6Fa+LYmXhgudCedomff5q9hMGQyJ8tw3mBJM+s/NAcRRc2pcy4EC283BVSpzb5b8fnFPJBLZBB1iNe2y8cOxbA8/F3AG8bXKNUKLXNgmMrRruc0gfQqmKFMiXNs0wJ3iQB8wUrTmLGBxNOrVBygNY3IwcgN45krpvhIMDbAcz9fZcxbwOT/aJz6wOkHTkDHqj3AOJVsMYqNm2pnpeB2U1pPbq/wDWgD7p9hCRfGuDo1RID6TtxH9p/cbO/wBUeqP4DFtrMkyOh09rIP4gYxpDS9uYmzWtyk73IdJRDrX4bwwa1pygTpHeE6VqQNMZvu7joErcMa4BrSJIiJsIv7Jne5xpPkfdEAg2Jjkp3yrPDn3FagfVcQIEwAFqpBbH0vORMrcyktELvCnwU68LqaJGwlnBN3CqmicBwwr0QpFB8E9FaBQSysELIUKFPEKL0soJqlZBWFE2T2CsrwF6BSN6CzK8yoShWhniCtFM9un03Sdh8I003NcAWumQbi/RXftE4z8GmACMxItMJbwfFC2nmcZBvLWm3dT/AE9K481nihBe4OHlgBI3ifhX9w1G2DoOYGII0M+4/hR7GcWD3zMDsYI3nkh+OxZqHK2CNxz6i0yo5iu7MeOHceqPpZHPJe2xzASeRBm/8ssUnscSCctQXvz58x3VrAYUNHlaO+UA87kxKxjsC03sdeR+YuB2WjPyo1sS6oHUyGzzEX9Afp35gaMBgCWkOmSC0l2u5btfRw2m3NEsHw2SJdH5XGJE6SRtYCZVt16rcosAQdPbvIGk890jgPxjCH4Vjo20XBkT9I90tYBgzgu5mSTplAv/ADmnDiePH3C0hoN/WItslGu2HmNJzWM2sS31uiJ69sYdrnOA1ESZ99NrgpgbwUGkyDLoLu14NvdTD0pZMedxvpa0GD7oxhMP5wGkfdHaSbyN79tAgSA9Ch8IEtILieRiL5RG6v0sYyPPGc/8nE9hp20Cu1cHTqQQXZmuMQNQLDsPnrdYwvD93GwIOU6zpEWnXoEorA3GcSrMblpS0HUk/TT6Lxw7DzlcXSQcznbk9O6YKvDC4RfsLBCq/CqtIy3OWzMWj2bKDhioO84BNxFvT/tMT6wDCSbRvoucU+JHMCSQRsQZ9ZiyPYbioe3K4xO7hr2G/ss7Gu6F1iPjOi4JsbX9FcpUkMxNVn9UGtcXGOX/AEmSnQstmStToXRzhxhURSVnCugolGGvAVEYovSxgq6NYaumQwx69yqTKq3NqIwa3rK1B6iDZWIXpSEMmFFmFlAQLDllaa9QQg3PvtNoPDA+nkJbJLagFx0dsuZf+Ue5n9xhpnZrTLY7HQdimz7T2V3nLTquDby2SRHaJXM6FOpnDHPLu8kDtz7I7m4XPWaYeFtfWdDbwYIv+qa8FhgzaDuP2JKE8Oo5W+R17A+UT0sb37K8X1WtBvJMRIJ6bW9UsXojWpD82U983uXBDHYQyYmNZZHvAsFprvq3BflEf6NdrN3917wmK8p+tndNojTZA3W+jULvIXAm4IiAZsczTAn36rXWZkb+KWuAmCSCbZ+seVW8HSLT5tCYDpn0JvY/VX8VhoEZbutaQOUHmDJ9j3IeELF1SXVMxb5SdNJBOX0sPdDmYYmRtYidZEgien6I/wAZ4OWVdyHFwk7gHpvqPZUsXg4LNZHmJmPLlvM2Nj8kqnHilMCPykgx+ExfvA+nNE+DY0+pc0M6Ni1vcqrSr5gSG+24EEn0yxy8qvN4W4wGTI8xI6kyPYG6IrPozh2y4x91t3E6TaBfWP5tGkGXmGlzwZnUzePxR009EV4ThslPzHMScxsYzHb0uhlcF9Qt1YIJAAAMHRw/T6o+n8GMMXES4jPuJzQeUCLKvj65BiZbznLJ7EH9FRq12tkwA0R5cpyjXSADr3V08TZlEgOtMg/IfJLD0s8a4ax3nb94SbSZ9yl2txhjWlj8zdRY3Ke8RVzglpAaQTBiR2ix90mcUwrGvzlgeDuLDuZajNK9YHeGMYz4/kBA5k/ouuYMS0Lm+EwNIOa5jNIObLaeh1T/AMJxctAkHsD9SqvouKIOpqtUdCtvqWQ7EOSi6uYfFQi2Fx3VJlbF5SvdDi0brSeWdrodHGK7SxKQ8Nxcc0YwnEgd07ynTWK6iCDHKJYemyFIXqFIUjHmFIXpYQMYIQ/iLDlImPWCiJVDiDwGkx76fNEKuReOjUpAl1YARYOOY+xISt4d4ff41UwHXva21hz5K74qxfxsVliWg6NMNPO0ye6NCGtHlJkRYWA7uvOuyrpHPmtDqzTYCG6kGQOc+YgFeX49rbwCdAfMQeWgheqzYMZCJ1Plv6odizBcfKJP4osB3m3ZLF6xjeIhxgs8/ITbsSf5K28M4biKpADQwciM1ubhf6nUqMq2BkN3MS35mDOyKV/GFHB5RUBL3NzDykEjSCYlT14VzN9vWF4RWpVGmq5r2T1DbzAMbd0z0ql4Nj72113kaFJtbxvWfYUGBrg4ta8hpcQJygF1z0GseiafBuJp4qg2o3UBzXNOrCDdv86KJv1p4+BvibzUJgy2oIPMTlJJ2EyZ6BLBoB7YcSHFrS0SScjpt8ymbxRSdlLCSBIDhH4d45zohGGwWRr3uIzOaMpMnKALEc/w+3dMlfE4YMEAQ05mk6RMie0lNXDqQbTDnQXVLRyZpA9J90rcXolzDBMiB3B8wI6y1o9Qmnw556dLNLnNOUDlAi3tB7dECDDMOAwidjH63Sr/AOKxXmexrDNrG8TNnkQUw+IMa3DUi+odcrGiJMkct9ygNP7QcPSOSo0tAOWTmkEGCSQIN+sKbvxXgAx2fN5mCdCP1OYaq/hsSxoy5iCBpBAv/wAiI01RbilejXLXUnB3xBJi4I5jUEaoLV4W1r3CAQTaJN+4E/8ASueWdmVep1abgMoa4kXMNcRGpIj53Q7iuCD2uyRHLK7tNtNuav0KYYcpabydvmcoPVbBBaZps5yC0knQS4c+aZErAEtljgJ6xEHmTv3TJ4fxR0NugP7WQPxHQdn8oIi0OMnkRMTE81ngNSHSSJ3BlVfTPm51h/a5VsU5bMM+QtOMWboAcbUQmtXI0RPFhCcQxaRj0zR4kQUd4dxjqlR7VtoOI0VazjoTOLCNVEltxblE9itr6VWFlRZNXlRZWEyYKUvGuKYKLs5MQZaHBs9yf2TTiHGLCVzfxfwGriLue1jBP3jb0EX/AMp8o6crbVYMR/bYGtJgAS6ernEjTla/NNT61g0OdM3NhtbW0eyAY3gzab7OLiNzPljcWv6hbTUd96XnLFhEHlYqqjnYu4gQbvBcYMi/1329BZaXYAV3kB33RYkCDAnW3tpffRaKzHHznKCQTFiegk6e0q74foZg4AuLzAkWibG5H0CD3aveGuD/AAnio6C6dxmtOpO/NNnjDwxT4hhyCGiq0E03aT0nYHRDncOdSYAx0tcIu0xPQj9QmPhlfPTgiS3kb2/nVZ9/7G3Hjw4lxXj2LwzTQqU4e0QKpF4t0jTfdbvs745VoucASc7s7piBOro+vouycQwFKrlc8An/AFa8gkvF+EaQxILCGAk5gNIP3rbbqJkXZbhm45Ra8sfE5gDeSLGDLfdDAJAblBNhYXAOWbcradeiNcWrAsFiCLG0aaH3n3SzisZlM5gJy66tmc1hvF90oqrVGgHgMEuGY5o6taWkuO0g+4Rfhwp4Sl8TZoJJOxiXe9r9kJ4ficzfLIvuJvrBbE6fVF+M4E1MKWNFyRtFpBPyRaM8OZeOfHbn4ymWgGnSaQWnRxfEmD0Aj1XnAUjxR9OhQo/Cohwc8gAQ0bWsG/4TpwXwNQOd1Zge5xvN4Thwrg9Oi0tpsaBF4tPf5oue4Xn1VXjHD6FLCsptYAykAGltiCNIiDJXPsSH06gcH7jMH/eI2tcLpnEPNlaBLRtE6IFx3CN/+WBOhaCM0c4I1HKFXKOvJbq47MTchpFgQfcEyY/llv4eQA6eZkNFpO4PblGm6BtcHPsAYJtERfym1r+ivDEMEiSJtEG1vedDNrFWiUL8T5X5QMoN41E850g6ageqD1MM+k5pcCBzFxHOw0RHGUAXXJL7XtfkJ0daNQvTqByfisJyOHvDrhOVnefOmHgeJBbYz8/mrmKQPw3U5G3pf01CYqrZWd9ujnzAGvTQ+vSRzEUkMxIVxHUBKzLr1Rpq18CSruFwfRNGKYw6iYG4CyieKx3KVFFFCkWF6WIQMaMS8geXVI3GsI8vJeS9xNgLgdAP3O6e61Mm2iF12so3N3HQnUn+bBOVFjnHF+DOawuc0AATEExymBHpKXnYWo5h80g7BpBA0t+UJy8T4n4hyuc62obEDvNglZhh2WkzOdJdMH0/VMsVMLwlwb5C0k2JsT83I5hMF8J9M/hJAvziLJl4Rw55pzUyzyaIA6cyVnHYKAJAMGw+iX7+H+HniFFxb5CRacpNj6oZwfiTmONMtjaCZMnYyNNxqmtjZY09EKrcLY12bK0u18wntpf5o+K+qOLxhzZGwLgiLuubmTtrpzXlr2uJG/PpyBj1W9+DI8zrZrw3ppI2WsUiXACIGsTItYTOijqeGnN8vdcy3tY9RoBIKXOI4fNMySZAkiQNxPzhM2KsyNNZS/iHZ7aW/gN9I+oUyYu+U4MwjWBpEiYH+LJspvhoAO2vz/dLmCcGwOZ/hsmChTzN7afsp68nPD25+pEaX/7WzDV3BoILnS3Ux6E6e6rNpWiY12iJ0+azRwD8obcHN+HkSTcjTfoqk8Ivt4ZinlxEkj8rQbne4VTjYIaM1i+zRlbHQGblMbMBlObprefr+ioHAtqVJImLAzpzH8srlRSX/wCEdTvlbEmQbCDeW3tv3j0QqlVyE5gSQQIcC2214ggTrp2XR+IYMAEOFo+XY2hI3HAALgOykWgh0TGo1H8hEulYH4amx9Qk0so2OnK7XCx3sfdMNXAgUgBEbOuY6EGY7oTg2UyPL5XHVj7g/rJ1t80be/Iy3qbQO4j56Ins88EfEtfRqyT9B890xcN4yx4uVT4qzMybNIsWm7enYH09EvUMUJIIDXjaTHutM1jOvzTxiKjSEKrUpQRmPrBw8gjoZTXwQOq6sgc0sxc6/SphMASjWFwEbIthuHgbIlQwXRPVYFNwdlExDCKJaZqWVlRQGFlRRBtdZ0C2uwQHiVIZS90E6CdAb36/zmmB4S3x2ruRaDA6c+385pxn0SuK0tXC5v5th1E76oTgK7WPOZ8ExGUEkDlOgnn301B/HUczSXH9hy/nVKuLotY65JJvY6dT15WlVpHzh+Le+GtFgIzHSe3REMUIbsTz/YJV4PxVnlZfTSAB1iPmTb9D1XESbXOwsPU9Fl14azyvYN8NGyuZAdY7INTqZTfTnsrlOuARJ1+afN2J6mVp42C5zQBaLmNuSpUKDs17R9N+koo4EvJ6b/VewwNaSYvuVXwaVfEFYgGLbhLtOte5TJ4mwryPIJ2t1ulyhgnMPmAEjQke6Ui9xtOIIdy5ev8A2mzgFSRB5JWqYE6AieUhMvhii6CHgiN/mp6mHLoj/SeZ3fU36i/X9EYwLA5jXbi0j+aLyA3Yzsd1jDPgEC0E29UJ1vqM5fJU8HSuZsf5ef5orVJ0rVUqZST81NojRxpn9swYcAYtP1/n1XNeJUDUcXUXNBkgtHONI3Gsd9tE5eJeKFtPoTBPIXXPKDW55+KRBgzBI5G0e4+RT5Oxs4SHsd52yDqCPu30y6ZeojuUzCoyqCW7GHN63g8x6633XukRGZ47uBkRbz/O4Xp2AGb4lMwXDKQLA38vz/ZPRgBx3CZI/IRB5sJ3/wBh5XglAMTw5hGZ0mPcdOy6Dj8Pnw5n7waRPUXEpBoUi5xLDMWLeR3stJWPXIeOKMpkD4RjvHymV0PwpWpvAhhHv+6Vn4Sm9sVGAnmFf8O06dF3leWf8tuyv4XOyunUcMFbpUFU4Rj21GiHT3RZgWbV4+EorEKJkvqKKKVIooogPNQSEp+I3gS4mwt3HL3j5ck2OXOvtAxAGs2giN40+ZHyVcs+gfiHGBeI8tmt/wBW5np+nVI+KxNR1TmJuSYB9NSL3JKKF4Avdx9h0A3vK0/00uBHUkuj0smWaIYLBuF3OAaSCQJl1rCANNEwcPfUB0AAOrt9pj6bqn4dwzR/rd+Y6CeXNNFKgAYi/vA5md1Nq5Gs1M9gBPP/ACpxKsGAAkbCXGB/JVypQjSyW/HOEqVMORTcWnc7x06pcnRrB4uYAOsReQR0KONYHWIsub/ZxjXOYW1ZJp+XM4GHaQQTqZBXQMNU2+s/qrsRK5/9pXjJuF/sUADUMk8m9+vRcmxXibEVDLn+1giv2k0njG1i7d5jtDY+SW6Ya3W9tlXpGyzb5WaHG67TIeZ11XSvs0+0Bz67cNiY/uWbUH5tgR1XLfjMI0IKs8CpOdiqGTX41OP/ALhF8+DmT5j6tq08sx3Qw42TaIN7mO/8CucSrQD0H6LnmA4s6pjvhNEMYIkGSXTvzWOeGv06VsQWk6wb8vnqqeI4kIMmARFud+Wh+RRLEYTOLkiEt8T4azfQnl7rPZrTCfx7i9SXCZZpmuI6OtaZ29EEwjocM3qQBJHpY9R+6cOK4YAObcEWzg9okfJJ2UMdl0NyYNotfKRNr3C08M7sunThVZhGUOgH8JPlgjltvOllvwOJNM/CcTb7ryZ/4k7jW6QcRiy0wCddeu46cwQjvDMRUyNm8Hykid5IHvPulh/rT1jHy2bQbGNyB/PkueVMOPimDvY6dgU1PxgIc1pEFge0HUHvy1CCMY0uJJAzb7T+ir4V80Ixjamezr8pt7qq+sD99pB5/wDSxxxxa7NnBbplMg/shB4m1rrz1voqlZXNN/COLPomabzro4yE30fHVRrfO0Hsud4OpTf5mu9DZX6GPH3Sw9zcFP8AU+qnNPI+0QclEmHC0zc09VlPYWdPoVRRRZtUUUUQHly5t424fUqYloa0kZZGus6u6C66WqmIwokui8RKrm4jqa4zX4UWOyN8xaLuiTJ17LTicMCDGo2LhAjmE6+JHBsNa25uSY31OuvdA2/BJy2J3sXD3n9E6XKjwnHFrg0OB/2kRtPmNgB66pwwGJA08xP89kqV6fmkM8vQFMHDagDQIj0iOkc/5CzrSCtcbk3VaoGkZSt1fEt53VF1RKAFwWHdRxskuLKrSGjUAtl0bACJTL8a4voqmIc0jaQQQeXotdfEWkTbW1+y1l1nYQPtZ4Q4ziqd2QA8XsRYPHpY9guVZPNa4XbvEvGAGnI5rpF26gg/hI5d1zDFUWZicjaciTldb2JWl51l/wAk40CfSMJ4+yPgrquLbVj+1RIeXkavFwwczN+w6oVwzB0XDzPBP5Zt+5XUvCGPp02BjQG6eUCAJ+t9+qV5zyqdfrxThxXEBrHOJNgTb9kP8J8CbSHxHAZ3kuJ5EmQPmvWJqB5AEkSC4bE7A/zkjuFs2R/2ubu/HRzHurUja19Pn6pI4riCHuJdIJFtRFoMc53HPmmTjGPyiALnTYH123+nJc6xeOe9xzg5hfcGdio5i2cRBc0hxLXW5wOX+oDlylecTw1tpAdlJc0t16gfsvRwznMBAtmud2uNpjlp7+3io4tac33pyu787aEiOh52Vko4rhALS5vmbrO42II5hW8NWNBoa9sskRygj97hZOLIpl/3ssh7RbM0/i7j5IK/xG19MMJt90Ei4uQGuGxvz7K5GfVkWf6mauuttYiY+RF1KmLcyQRIvca9yP5oqHD6DvikPFiRB6EnU87q/wAQw7vhl7BMG4P06KqzloG/GtqO80Hlr7XUxfDaVVmZh8zbEbjsqX9QysYM03DkAJH7rxjGCk7V5tZ0D2JGqM1MtnlOH4n4RyOgidUx0cQHWHyS3Rr06oyvhrucK7hcBWpER5hrbcdFF4a8/wBf9hhaYEZysrFLiNOBMg7gi6yl+K0/5OX0aoooqSiiiiAiwQsqIBa8ScIFRp1k29FzviWH/pnmnTzdS8j/AD7rstVohcw8eUwxrqjnESbAARrYK+fLLqYHU6WYffPXzON+n+Fuq52jKHR2EFAeDY9htmcSOpET8wm/DhpA26HX1WXTblr4e3Lqbm99ddAFYDvm7VDnsLnzoANte3ZbmVgBc3/wgNz5zEbAgrNaII7rXiahBBA117fwheibRzPy5JylgFxDgOHxA8wLHGwe0xA6jffXogdb7KwTLK9p31TgKUT1JI9f8rxgH5ZnQu15Gfoq/ab/ADl8lSl9mtFhDqtYkA3a0TMbDkm7hfDKNMNFJgaI7m/M7qxXp6+6ucOowO302Udf0tXz/OTy0ip8OoDsdRtANx7E+yOsxIDYnsf3+aBFucu5hxI/2u2+S8uqlsb3Ijpqs9XipxriFjOjTIPTcdv8KmzCteczb8jy5gjcHRb6uQMObSTr+E6jvqtDarWiQYiwjvYHqDOqNPG2phMrZaSNTA1abR6jl1QHjdUuN2+twDz28rr6GyOYqqS3NI52MSBo5vadNkH41jgKV25idwRcXjuqhdE/HVnMM0nOHNjneum51/hVD4bJzRlDomNBOsgaX3FlbxJDyCNRa4gxyM7iysOcHNGVtxZ1okco9PmtOa5+pp14PgRUosdHmH3oM6f4ut+MwrWuuDkeBdux5ql4VxJYGawSR3AHLtAR7G0QGmBmAJIHMG8fUJ6uTw5fxbg+Ws8Ny6zB/wDYEKVeGucwWJi13CPbdMnGmt8tQA2HrHUcwbKnUrOcPunTXL+oRUfmFnHcMLBowHYhbeFcUfRIFQSO0+0IhjMEHsku02iI7IP/AFLWEAkkjSN+kKoz6/604s4tSIn4TbqIA3igN7eoMqIX+n1MooooaIsKKIDKiiiDa6/3T2XOPtTaP6XTmsKK+fbP+npzfwv+LsPqnXAfdd/v+gsoos+/a/5/+WzCa+o/Va8b+H1+iiimNKvP0b3/AGXlxse/6KKJl8ejotFMWf3/AECiimnFh2g/2n6ojhfuegUUUL+KVH77/wDaP/ZUvEWnv9CoogFXFOMG51P1Z+591tqnzRtIt7KKKoVZwbjJvpH/AKg/VB+InzVOmaOlpWVE0VVcweWwvrbW4XirYNj837qKKuU9GXhR8/8AyP0TK4+aNo//AEFFFQgDxj7tPqDPXy7oXgT5fVRRBfWzGi57JI4s0ZxYaqKJz2j+noboN8oUUUTTH//Z"/>
          <p:cNvSpPr>
            <a:spLocks noChangeAspect="1" noChangeArrowheads="1"/>
          </p:cNvSpPr>
          <p:nvPr/>
        </p:nvSpPr>
        <p:spPr bwMode="auto">
          <a:xfrm>
            <a:off x="155575" y="-1036638"/>
            <a:ext cx="2895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1099" y="3609394"/>
            <a:ext cx="1189889" cy="89126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209556" y="6642245"/>
            <a:ext cx="1595309" cy="215444"/>
          </a:xfrm>
          <a:prstGeom prst="rect">
            <a:avLst/>
          </a:prstGeom>
        </p:spPr>
        <p:txBody>
          <a:bodyPr wrap="none">
            <a:spAutoFit/>
          </a:bodyPr>
          <a:lstStyle/>
          <a:p>
            <a:r>
              <a:rPr lang="en-CA" sz="800" dirty="0"/>
              <a:t>http://dreamatico.com/wolf.html</a:t>
            </a:r>
          </a:p>
        </p:txBody>
      </p:sp>
      <p:sp>
        <p:nvSpPr>
          <p:cNvPr id="9" name="Rectangle 8"/>
          <p:cNvSpPr/>
          <p:nvPr/>
        </p:nvSpPr>
        <p:spPr>
          <a:xfrm>
            <a:off x="5461819" y="6534523"/>
            <a:ext cx="4572000" cy="215444"/>
          </a:xfrm>
          <a:prstGeom prst="rect">
            <a:avLst/>
          </a:prstGeom>
        </p:spPr>
        <p:txBody>
          <a:bodyPr>
            <a:spAutoFit/>
          </a:bodyPr>
          <a:lstStyle/>
          <a:p>
            <a:r>
              <a:rPr lang="en-CA" sz="800" dirty="0"/>
              <a:t>http://www.sierraclub.ca/sites/sierraclub.ca/files/images/caribou1_0.jpg</a:t>
            </a:r>
          </a:p>
        </p:txBody>
      </p:sp>
      <p:sp>
        <p:nvSpPr>
          <p:cNvPr id="15" name="AutoShape 9" descr="data:image/jpeg;base64,/9j/4AAQSkZJRgABAQAAAQABAAD/2wCEAAkGBxQTEhUUExQVFRUWGBgYFxUYFxgVFRcXGBwXGBcVFxcYHCggGBwlHBwcITEhJSkrLi4uFx8zODMsNygtLiwBCgoKDg0OGhAQFCwcHBwsLCwsLCwsLCwsLCwsLCwsLCwsLCwsLCwsLCwsLCwsLCwsLCwsLCwsLCwsLCwsLCwsLP/AABEIALcBEwMBIgACEQEDEQH/xAAbAAACAwEBAQAAAAAAAAAAAAACAwABBAUGB//EAEEQAAEDAgMFBwMCBAQDCQAAAAEAAhEDIQQSMUFRYXGBBSKRobHB8AYTMtHhI0JS8RRicrIHNMIVJCUzU2OCkrP/xAAZAQEBAQEBAQAAAAAAAAAAAAAAAQMCBAX/xAAmEQEBAAIBAwMEAwEAAAAAAAAAAQIRAxIhMSJBUSNDcYFCYaET/9oADAMBAAIRAxEAPwDytMTG9OaZ16pdN2kJrXbFk0XPTijdU/uga6/p+iBxtfYdUQ52s7B6prX3SGm0D5yTYix6KmjCf7qqTADpM3n9ShaBl5BPpvtyUqo4A9Eio0hwhMpuJk7N+5VVEkAeuvNAym+boGnZJgJgZu0Fp08FTWADmoKOs/ITGnTbxQtECSJ2Ry0KIshqCMqWEiRtRmnmds4DUpTxA1jQTv8ABNfTi+lh8sgGpbZYeu5Cb/ooGFwAMW3aKAAaXQFUbaRuSWVLFEw34eiU1sXnegt75gRoVbYE71bLwfFVMfNiBRab7yiAsl5oBIB23Q5zZUMn91DT0Kphgg66o6tWATsUC5iTJI3IsMyINj6q6ZBvbKgc4gyEGh4DeN9EOcHTfM+yEmbjwQVBfddBC6FRqCL/AAJVU3vofVCRHgqGXIPFZaveM8Jj2WgOgJFRlxfXdzVRTmEbVFpa5RNoyUTotEXWRjrBPa6NVy6hrTGyeCF7rkQBCqmdOfko6peRtMfAhacdJA+bkebzuklw02QqY/QeaoIzBPFamPHl5pDxqNnurYTYn4FA9p1CENMgCZM23AKmPueaFtQlxIvqOQ3oNhqANO+3FC6oYbbW3FK2Rv8Al06oQAJQOwFEueZkgNcSNndaT6wOqyuJE3n5oF2ey6P/AHevU2kZAeEZneMjwXEDomBprwUl7lOBJGsaRwVViXfiRxnVU92b8bbwgGsDxVDHtPQfJVtbmGunoks0gHQpuHknLaTETDRwuUGjG4SXUw233GsI4ZrGeAcCsjWRIdYtkEcRZdjtGmWtw+Zpa4NLYNiMrpHqsnbECvV/1k9TdSUYmC2t1Tj84IdRberqcNioFgmyS6jGm9WavTdxTGun5qgBhhU8bEBfFyox+3wQ2Y7SAR7qUhCUxxMnim1YGyEBON7JOe/zkrmUBECUB1jeEDmWACJzuqBjtZ+BVEDVHNBiLDaeajH7FTzoBe6DPn3ZlFHuMmNFEAC3ImU9gWdriTC0NOzqoGC0wlEyCPnVODJ6pVVsX4QemiC3ANMm6umPNEKctM6wppCoazYJm3kmk2hJmeCIO38ioq3u052TMIzK3mLys1LUToFpLJhEXSb/ADb0da9hsuShLI+WVNMSDoUV6XsOH4aowuDQXElx2AtbfyK5WOxbCDSoty05EuP51CNrtw3N68lYLG/aBAuCQSNRadRt1IhZq1WlmOV4adchMxO469CufFPIqLJBI/lvG+8FRmvnwVNqhk6d4Fuu8aoaYid2virKWCoOMFA5xJ6RCZRfLsoOvgBvK2NwsNL2031Y2gAN84nlKXKGnXoYwfapis3M0AOa8nvM0Pd3iNRpAXlcXiC6o50fkSfErS7GOqQXWBGh1A3LMKBDo2FTGFWx+oVxIj5qqdrbkVTQRx4LpF1CNPP9ELypWJsdxSy6YEX3oLAtp+qo6xuWhkZc25Y/uX0NvFAx41TWNtzS3NJdoiI2jegjNx8P0VVWDiqdtKuqSRKAKcZRfYgJl3CB1VMAhCTcW2IGVLbJScQ7Qj5e6OrU73SUl7bnl+6ozv1KivEMGY39VaIbh7u6rTlul0m35JzhqoqMMnl52Q1hbTUpob+qonyIPoUCmNMzvsmhlhwTKRF53yN6a9omfLkgRSaTZKxVncrHmVqYQDa1vNIFKXR/UZnd8hAdJkD5qtbWWndvSn07wdg81uoNlhG/L0CDNUp6E/Al1qREc/aV0MQAQBt0kdbrBWJJvsgfOKoWRYnkuj2HiGUw+crSYIcQXSYiHN2iFie22ijdvPx6Lmh/bzWNqMe1rYeO8B+OaCe6BrZcD/tF5c4ABouAHbI37yu5UpvrBv28rajcwB3ktMG+hEEdQs2I7MqlwmH1nAZyLgxp1gXXEny7tjLgsS6rDIAOYAvuJFzE/wAswPBeoxfaYaYbm0AbYQwaWvafOVz8N2TUaAWnKxpLn0jYuf3YNxpYK67sxBcSZ8Og2JJ38lvZnpO37N6YWSPQrTRosymeMf6tiSGXjatHDMe6OMnyWWqTIINl0K2HJzN/mv4hYH6cbFAb503ylD8uUDqnNO35zS4vA0iUUZu0N0JJKwOJa6Isdq6JHHSFT6dwfLeiAaDYqC9vBXVMmPH9Eym0EjZxQKY28b/hRhuznZPwjZ+btT4I8RlzGOEbtxQckkQd8op05ep/ZPr0cpttWZrZPp0/uglZvDRLJgwNxv6phG/Tehc24uPligz1HSddg9AqROpiVSqNbGRzCPNrxUKZMqKOmPnBVUZGu1OwbSTcTqICPE4aBI2kx0QY2C/WE+qNPFDQuOv7pwZcIFA+SKkyY4K32cenpdCDl2Ek2/dA6Lc0+gDBGzf4WUZREX3edlKNMnod/NBtotytzG5zc9gj1SX0ZLjEWaevFbqOHL4MHLZvOIJHhu3IcTR/iO3CPeFUcpzDfopSpEE6R5rY1nfcNl/KExtMAzx8uPgorNgKRHKX8rx7KdqUa4phmHY5xqB5eWyXZG5RkbG+bxcwt9OJjifYe673Z+Mawd0xw8ljLrPu0s9Ly/ZdHENpD/ENc2GwwvnPlvIdO6BE3g8kmq0knT+69H2pimvNzNiCeV156q8B3G4+eSY5y50uPpLaDA3Sic2HSja5sQSAhOJZGvuttuNBaDPH9dfJY69KZ5Hqjq9oN2AnySRjmnePMR4qdUXVUG2DfkblBrARCHXEGPHwRYendp3wFdoJjR3pHzgqqM0AF4nknBmsbdqfh6ADwS2JIk6DcEGd+DyxcEm536ApbqY02/LLpOwzTVgaZoEbrxzWLEUSHOG4+6aA04y8ndd3hdDWcCbfutNGnNJxAMggGOOg8Qgw7MwdOxsgeqDHjhLgRoetvgWZjbSfml1qfc94R+h3Jb2+enugWDYiBqsjhaeOq1Mf+XFFiWjM1mWBLT5AHzBVRzyDuKtMxgLajxJMOOk71E2aN48U+mO4TxS8h0W6kwd1ps3h0Kg04LCmA4XmXRyMLq9r4MNDBmuGkG2oiQTz9llwVAsq/bOwwN0Fw9l38QxrgHPaD+E7iGugjhYrqRK8VThpc3LtDgNdNnJOpkROpJOzTRdJ+FaB9wC7HTwLMxaR7rFTo53OayxEubNhAueq5CXYYFlV5gBr2hoNnS4XjhA80Jbt4gLdTfTezEVBOY2yn8Q52VjSOMA+KR2bVGYAiZbMbJO1VRZ5EDUXv4LX2dTzZ4FspJj24q6mEBL3A3B0GkG5PRaey6jR96DctGU8plSTubaGUnObQGmgN9gkHTbAR/4Mn7zs05S1sW3EA+y0ZoyWMZoE2uc+viteHADMQdSCBxIiDK005edq4N574EACZ8ySOiZi+zqrKYe6Msg22i2xdVtTMDSFzEyIByllyd/9l1u0Wh9KImWx4tsp0w28TWaWzw6WOWD0SajjIjaPO37rd2iJZSiZytmeGqxtbIFz5W0/fxXj5e2T0YeBh+zX97LFjGSHcDbf+I/TyXQrUto4E+Sw4jaOSzlduWWyJ27QlVJ+bOi2inBQOpwVttxphc21/m5JZTcHZgQeEA+eoXUNJCyiFOo0Q1pGlj6Lp4SrmAJEOGo2cwkiknYRsOB2JM9FxMmJG0rU999DdoAPESb71TQGvnXZHCVrxuFvbdO+dq9EZJ2eYLXXkX5C14Q9tMaKlWI/IX4EbvmxNwYhzPy0AJ1ttHK6yY7DkZunI8/BX2RjwpvExMf3jaiwVMku4AmeEbEVJtnDQwI5az83rtdnYRpbmH8tOTzcBNkkLXmalfM4b7eQhZi68LbisPEwLAgzzaP1TGYItqtaYc3M3MeBt6mOiiufSYC0G+t+Q0hKxXd70a3BOt9F2e1KIH2Q1oGZgJgRPe28YSO3QGVm2loAkHbEAx1KukX2ZimNpND6LXuiS46nMS4eRUV9lfTdWpSY+XCR7mFFUKZRmoGxeQIneJ9FroNLjLgJEAbrAiOdgt2BMvpW1gE8RaJ3x6ppw2ZhiA8hpjZbOYHzYpoIoy6o4OtYDU8Ljzuuljs1MOa0ZmNc0696DqDvCz4WgTUZYnMySTsiTHgur/hHFriPyLAZndNoViVxyQ6lUy7BJvvABA5ey5FN+QNffUtPAEf38F2z2dIqZpBDrwbEy3Z1TaHZrXsdAcSXEHo2QppXj6Ly1xp7XOmNBAmOdyuz2Rge+0kRDYOvdN/G4XTofTYqRWL3WEhpAvBB9lqxGHgNIifuOYSDFi8QeiaNl9m0nVH1JsIfGwyYid2iR2W5pd323zuaZ0aYJHnsXVGFIe9092OUmJbdcvB0u+CD/OHxx70yenmqNQfNSP6qjbbZ2SFvOEI++wbwQZudR5EErn4ujlrh5gZixxj+W4C7bPze4XJG/ZJP6rqIy9nYP+M0iDNO88SBHkuphGENvpEj0KT2Obs4UwOsNJ9VqoNP2xpLS49JNvBWI8h2zh3sp9+LuMRuOnsuF/icovqT5lem+qnTSDhsdHHbHkvD/UH4B0gQQds3ge68fLN56ejC+l3HYiwvsPUWWVsOg/OKz4N0saQZNiNw4cz+q1TYLHWmmyKlO55+qrE05AKcU/EUJCb7mnMhFELS3Dys+J7pATa6NotldDDYeVnwbF08O28KbNF/al8Ry9VoweeoBIs0G+lt3gu3RwwDQ7e9rZttDb+vitVMDuNkECzgeZAC+hji8trz1CkW5YNoMW/zXPGwjoix+GIdDj3HWJjQtaSPIrr0yIY22jmyf6iSYTsSwFzREy9wjhlAJ9V1pzt4fC07b/yngMov5ruYJwY2oTBJawCdP5QLq6eCH+JDZAzZwREaSetrLRRwzA+4zAtYd0nK2dFJF24OKo3qaggd4WvERbisdd+dxc0w0kRawMAjTcuvh8DTD6x+4YhwuRmk5e7fmR0VUuwGgOa17sze83Q6NkA9VNVdud9vvUs0wCATqJmwn2TMZ2aazyQ2GuEB1tS4QSPbgtZbDHk6hzSbWnML8CIXYNI5QW2AI12wQOem3eFZEtdXA4P7dNrBMNAA6KI6OJAaATcBWu3Ly2JrgMpNFix40Gu2CmYHM+zRcZGk7vzJ15r0zsG0PbYAnW0jX9/JNp4XvgjTUi0aEfoudK4OFolrWzES5szcQHewWvA4eplgtic43GCBC7L6QMNtDSCeciB7+G9anNuOqaR53CYWplIcRJLQ7mGtzRzhMwGFLMzItYkjfEey7TGZjyIjgdqANDXOMan0A/VUcvB0XfbeCNrwI3aAA9Fye2cGftl2ha9xi/8AUDI8ZlerY4ie6Yzf3KXiqIqSBfQjoZUs7LK4tKlLXNJuW93fZrYttXKoYMCmSdZBII4mJPXzXosMyoJ/h7yLAxBkBDh8G/KCad4gjbc7ioMNLCZ65GvciYtbKQZ8ui3U8GcriB3gPOHW53C61OhDpjUea1BkA8V1pHH7MwbgAYAImR0aB/tTxQItsA28SVpqPyvG4xy4n0WoqjzPaHZH3Q5oEAmQbxfbdfKfrDDVGQ0g90kEe6+8GiF4P/iFgiGU6sSHEtdPHvAc9fBYcuOvV8NOO/xfO+wqjsmYGLEQdI32+Xjl3MM7M0zY68vnsuXgaIpvyjNlcRAicpO7gujWpuZWLCIhpB26z+q8ud3dx6MZqaaMH3jw9gt5bJ810/pfsAV2FzpABgEWM7fZb8X2C2i4Tmc06G0HeCp/zys6vY65Ozh08ISIaCd5WDFYW9xHqu52n2iWd1jQ1o0G9drs3BU8VhaZMTcTtDpuCrjxdXaXulz15jw2HfC6WHqwZV9s9iVaDiSMzP6hcddxWShXBWdlxvd3uXw9xhcODh545xfc7MPJG2g0vbYameYgz4hcD6d+oxS/hVfwEw7Ut5jaF7AlhLHNgh9wRtGU7d2i+jx8kznZ5M8LjXGx+DOZkQQKma+4i/OCtDqUljspkPN+HeHhouriKUlgiRN7aCCfbzTnt3Ltw8li+z3Cr93NAm9t9pQ0+yXhwzd7KS4Oki0G1vll6bGPDWztF9+l0FRriAQLxy+bU0rzLvpyamcBphxnNJmRcnreFrHZ1Vs/heJIa4GACB/NC9BRaQLhGmkeKo4B7vvglpJMfidkwdbI8Rgan2TD6gmLDLpAJ1E716qtQJcCANCD5KZBliNiaHnnueIAaTAF44CVF6L7Y4KIFYhkuab2Dj1tCsWylusQBvJgzyABKaChoy45tmjeW13UjwHFAynSAAH9ydST1RvER81VgIH0y4QeqAqLNt73jmjNMXtrqqaEYVFAQL7FKcGCpVpBwg3QtpkERoghsR8+bU1ruN1HNVMA1AQMhTKhJ3QrBQJxbYaTAJF+o0TQrfJEb0RE8kFNC431d2f9zCVGjVozjm2/pK7D3BvI68ErDnMyDoZbfdoVMpuaWXV2+RYaiHvpby5o8wtPbIBxD+Dnf7iUPY1EjG0mHQVB5ET6LZ2fhfv4mNQ+ob/5QSSf/rdfNnjXzXsvl9A+nMJ9vDU27S3MebrrbiqDXtLTt8uKbCi+lJqaeO3d2+ffUOEAmTpccQsX0x28KGKp0R3mVyA4f+m/Rrh6HpuXW+u8Uw1adFsZwC554GMoPgT1Svof6Ta2sca8nNcUm2iCIc8yJ4DrvXjxx+tqez0W/T3Xu6jA4QQCDqDtXlu1fpJrszqQDTrG9erVFevLCZTVYY5XHw+P43CXLHd1wMEHWRs5r6V9K/8AKUuR/wBzlwPrzCAPpVAIL8zXHeWwW9Yld76VM4Wn/wDIeDnLzcOPRyXFtyZdWErqkIUaTUYZkL1vORiPybE97Xpf0laZUyBSEAuVZUSolAEKiLoiUBQSFEKiBNUzDQddSNjdvjp1nYtDBa2gWbDN1cdXX5DYOnqStAKgOEUIJRSqLgFKxFSII2a8vkJgsrBQGEUoJVygIKTePNVmUlAcKFDKkoCCiGVJQHKhQSqBQfORhY7SLBqKj3Dwc4ey0/QdL+PMWDHHls902kf/ABg9f/zT/wDh8f8AzTwb6u/ReHHH1z816ssvTfxHtZWXtTHtoUnVX6NFhtcdjRzKdnXgfqDtB2LrilTvTY6G/wCd+hfy2Dqdq9XLn0T+2GGPVWf6d7Pfi8Q+rU2nM88Do0btw4DgvpFNgaAAIAEAbgNAuf2L2eMPSDBc6uO87/Zbs6nDx9M7+avJn1Xt4MJVSglUKi1ZvO/X4/gU3bqo8C1/7Lf9Lf8ALMH+rzcSPIrD9cvnDR/7jPcLR9I1JoQTJDoHIBsDwWH3v01+3+3cQlXKpxW7JAFRUlTmgpCSiKEAIKKGUUoCoBJUVqIFhE0pYRtQHKIIIRBAUqwEICMILUVK0EVqKwgioK4VwgqFEUKQgFVKPKplCD5+6vl7XceIHiwD3W//AIeEfbqHi3/qXqsRg6b4zta6LgkAxyOxFhMFTpiKbGsbua0NHksZxWZb38/61vJvHWisdhi9jmtdkLhGaJidwkLidh/TrqNQucWmBDSNecRa1l6YhTKtLhLZb7OJlZNF5YUCYUOVdOUIQgIsqkIE1qTXAte1rgdjgCLaWKINAAAAAGkCAOQTChjamjaiCUBBm6cUJQVmVGVRarlBRUa5U6UEoLJQAlQhUghKiGVEECJpUUQWNUbSoogLMiUUQRWCoogIK1FEElSVaioihKiiCwpCpRBauFFEFFQKKIISqa1RRBbgqhRRBSuFFEAZlTlFEFEKgYUUQUSllWogElCbqKKBbioooqP/2Q=="/>
          <p:cNvSpPr>
            <a:spLocks noChangeAspect="1" noChangeArrowheads="1"/>
          </p:cNvSpPr>
          <p:nvPr/>
        </p:nvSpPr>
        <p:spPr bwMode="auto">
          <a:xfrm>
            <a:off x="155575" y="-9223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Rectangle 16"/>
          <p:cNvSpPr/>
          <p:nvPr/>
        </p:nvSpPr>
        <p:spPr>
          <a:xfrm>
            <a:off x="4832796" y="6652078"/>
            <a:ext cx="1887055" cy="215444"/>
          </a:xfrm>
          <a:prstGeom prst="rect">
            <a:avLst/>
          </a:prstGeom>
        </p:spPr>
        <p:txBody>
          <a:bodyPr wrap="none">
            <a:spAutoFit/>
          </a:bodyPr>
          <a:lstStyle/>
          <a:p>
            <a:r>
              <a:rPr lang="en-CA" sz="800" dirty="0"/>
              <a:t>http://funmozar.com/white-tailed-deer/</a:t>
            </a:r>
          </a:p>
        </p:txBody>
      </p:sp>
      <p:pic>
        <p:nvPicPr>
          <p:cNvPr id="23" name="Picture 7" descr="http://www.sierraclub.ca/sites/sierraclub.ca/files/images/caribou1_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93919" y="5678990"/>
            <a:ext cx="1230774" cy="9635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4"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4734" y="5636222"/>
            <a:ext cx="1379656" cy="91809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73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30</a:t>
            </a:fld>
            <a:endParaRPr lang="en-US"/>
          </a:p>
        </p:txBody>
      </p:sp>
      <p:pic>
        <p:nvPicPr>
          <p:cNvPr id="8"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05337" y="467632"/>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1589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31</a:t>
            </a:fld>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86212" y="6707870"/>
            <a:ext cx="4572000" cy="215444"/>
          </a:xfrm>
          <a:prstGeom prst="rect">
            <a:avLst/>
          </a:prstGeom>
        </p:spPr>
        <p:txBody>
          <a:bodyPr>
            <a:spAutoFit/>
          </a:bodyPr>
          <a:lstStyle/>
          <a:p>
            <a:r>
              <a:rPr lang="en-CA" sz="800" dirty="0"/>
              <a:t>http://mvfn.ca/wordpress/wp-content/uploads/2013/09/Woodland-Caribou-Tessier-1024x690.jpg</a:t>
            </a:r>
          </a:p>
        </p:txBody>
      </p:sp>
      <p:sp>
        <p:nvSpPr>
          <p:cNvPr id="14" name="TextBox 13"/>
          <p:cNvSpPr txBox="1"/>
          <p:nvPr/>
        </p:nvSpPr>
        <p:spPr>
          <a:xfrm>
            <a:off x="257175" y="1836003"/>
            <a:ext cx="3701823" cy="461665"/>
          </a:xfrm>
          <a:prstGeom prst="rect">
            <a:avLst/>
          </a:prstGeom>
          <a:noFill/>
        </p:spPr>
        <p:txBody>
          <a:bodyPr wrap="square" rtlCol="0">
            <a:spAutoFit/>
          </a:bodyPr>
          <a:lstStyle/>
          <a:p>
            <a:r>
              <a:rPr lang="en-CA" sz="2400" b="1" dirty="0" smtClean="0"/>
              <a:t>Spatial Refuges</a:t>
            </a:r>
            <a:endParaRPr lang="en-CA" sz="2400" b="1" dirty="0"/>
          </a:p>
        </p:txBody>
      </p:sp>
      <p:pic>
        <p:nvPicPr>
          <p:cNvPr id="6154"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893355" y="3635717"/>
            <a:ext cx="3550783" cy="1200329"/>
          </a:xfrm>
          <a:prstGeom prst="rect">
            <a:avLst/>
          </a:prstGeom>
          <a:noFill/>
        </p:spPr>
        <p:txBody>
          <a:bodyPr wrap="square" rtlCol="0">
            <a:spAutoFit/>
          </a:bodyPr>
          <a:lstStyle/>
          <a:p>
            <a:r>
              <a:rPr lang="en-CA" dirty="0" smtClean="0"/>
              <a:t>Sinclair </a:t>
            </a:r>
            <a:r>
              <a:rPr lang="en-CA" i="1" dirty="0" smtClean="0"/>
              <a:t>et al. </a:t>
            </a:r>
            <a:r>
              <a:rPr lang="en-CA" dirty="0" smtClean="0"/>
              <a:t>(1998) found that endangered prey species could only be conserved if they had refuges from predation</a:t>
            </a:r>
            <a:endParaRPr lang="en-CA" dirty="0"/>
          </a:p>
        </p:txBody>
      </p:sp>
      <p:pic>
        <p:nvPicPr>
          <p:cNvPr id="15" name="Picture 6" descr="http://mvfn.ca/wordpress/wp-content/uploads/2013/09/Woodland-Caribou-Tessier-1024x69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7175" y="3635717"/>
            <a:ext cx="2355490" cy="15884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90" y="5177634"/>
            <a:ext cx="2491467" cy="307777"/>
          </a:xfrm>
          <a:prstGeom prst="rect">
            <a:avLst/>
          </a:prstGeom>
          <a:noFill/>
        </p:spPr>
        <p:txBody>
          <a:bodyPr wrap="square" rtlCol="0">
            <a:spAutoFit/>
          </a:bodyPr>
          <a:lstStyle/>
          <a:p>
            <a:r>
              <a:rPr lang="en-CA" sz="1400" dirty="0" smtClean="0"/>
              <a:t>Old-growth forests and muskeg</a:t>
            </a:r>
            <a:endParaRPr lang="en-CA" sz="1400" dirty="0"/>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spTree>
    <p:extLst>
      <p:ext uri="{BB962C8B-B14F-4D97-AF65-F5344CB8AC3E}">
        <p14:creationId xmlns:p14="http://schemas.microsoft.com/office/powerpoint/2010/main" val="26828656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32</a:t>
            </a:fld>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86212" y="6707870"/>
            <a:ext cx="4572000" cy="215444"/>
          </a:xfrm>
          <a:prstGeom prst="rect">
            <a:avLst/>
          </a:prstGeom>
        </p:spPr>
        <p:txBody>
          <a:bodyPr>
            <a:spAutoFit/>
          </a:bodyPr>
          <a:lstStyle/>
          <a:p>
            <a:r>
              <a:rPr lang="en-CA" sz="800" dirty="0"/>
              <a:t>http://mvfn.ca/wordpress/wp-content/uploads/2013/09/Woodland-Caribou-Tessier-1024x690.jpg</a:t>
            </a:r>
          </a:p>
        </p:txBody>
      </p:sp>
      <p:sp>
        <p:nvSpPr>
          <p:cNvPr id="14" name="TextBox 13"/>
          <p:cNvSpPr txBox="1"/>
          <p:nvPr/>
        </p:nvSpPr>
        <p:spPr>
          <a:xfrm>
            <a:off x="257175" y="1836003"/>
            <a:ext cx="3701823" cy="461665"/>
          </a:xfrm>
          <a:prstGeom prst="rect">
            <a:avLst/>
          </a:prstGeom>
          <a:noFill/>
        </p:spPr>
        <p:txBody>
          <a:bodyPr wrap="square" rtlCol="0">
            <a:spAutoFit/>
          </a:bodyPr>
          <a:lstStyle/>
          <a:p>
            <a:r>
              <a:rPr lang="en-CA" sz="2400" b="1" dirty="0" smtClean="0"/>
              <a:t>Spatial Refuges</a:t>
            </a:r>
            <a:endParaRPr lang="en-CA" sz="2400" b="1" dirty="0"/>
          </a:p>
        </p:txBody>
      </p:sp>
      <p:pic>
        <p:nvPicPr>
          <p:cNvPr id="6154"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893355" y="3635717"/>
            <a:ext cx="3550783" cy="1477328"/>
          </a:xfrm>
          <a:prstGeom prst="rect">
            <a:avLst/>
          </a:prstGeom>
          <a:noFill/>
        </p:spPr>
        <p:txBody>
          <a:bodyPr wrap="square" rtlCol="0">
            <a:spAutoFit/>
          </a:bodyPr>
          <a:lstStyle/>
          <a:p>
            <a:pPr marL="285750" indent="-285750">
              <a:buFontTx/>
              <a:buChar char="-"/>
            </a:pPr>
            <a:r>
              <a:rPr lang="en-CA" dirty="0" smtClean="0"/>
              <a:t>Area of spatial refuges decreased by deforestation, peat harvesting, mining</a:t>
            </a:r>
          </a:p>
          <a:p>
            <a:pPr marL="285750" indent="-285750">
              <a:buFontTx/>
              <a:buChar char="-"/>
            </a:pPr>
            <a:r>
              <a:rPr lang="en-CA" dirty="0" smtClean="0"/>
              <a:t>Wolves have greater access with seismic lines</a:t>
            </a:r>
          </a:p>
        </p:txBody>
      </p:sp>
      <p:pic>
        <p:nvPicPr>
          <p:cNvPr id="15" name="Picture 6" descr="http://mvfn.ca/wordpress/wp-content/uploads/2013/09/Woodland-Caribou-Tessier-1024x69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7175" y="3635717"/>
            <a:ext cx="2355490" cy="15884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90" y="5177634"/>
            <a:ext cx="2491467" cy="307777"/>
          </a:xfrm>
          <a:prstGeom prst="rect">
            <a:avLst/>
          </a:prstGeom>
          <a:noFill/>
        </p:spPr>
        <p:txBody>
          <a:bodyPr wrap="square" rtlCol="0">
            <a:spAutoFit/>
          </a:bodyPr>
          <a:lstStyle/>
          <a:p>
            <a:r>
              <a:rPr lang="en-CA" sz="1400" dirty="0" smtClean="0"/>
              <a:t>Old-growth forests and muskeg</a:t>
            </a:r>
            <a:endParaRPr lang="en-CA" sz="1400" dirty="0"/>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pic>
        <p:nvPicPr>
          <p:cNvPr id="13" name="Picture 4" descr="http://www.energytrendsinsider.com/wp-content/uploads/2013/11/Seismic-Surveys-from-WWF.jpg?00cfb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0055" y="2191587"/>
            <a:ext cx="3268813" cy="21827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568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33</a:t>
            </a:fld>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86212" y="6707870"/>
            <a:ext cx="4572000" cy="215444"/>
          </a:xfrm>
          <a:prstGeom prst="rect">
            <a:avLst/>
          </a:prstGeom>
        </p:spPr>
        <p:txBody>
          <a:bodyPr>
            <a:spAutoFit/>
          </a:bodyPr>
          <a:lstStyle/>
          <a:p>
            <a:r>
              <a:rPr lang="en-CA" sz="800" dirty="0"/>
              <a:t>http://mvfn.ca/wordpress/wp-content/uploads/2013/09/Woodland-Caribou-Tessier-1024x690.jpg</a:t>
            </a:r>
          </a:p>
        </p:txBody>
      </p:sp>
      <p:sp>
        <p:nvSpPr>
          <p:cNvPr id="14" name="TextBox 13"/>
          <p:cNvSpPr txBox="1"/>
          <p:nvPr/>
        </p:nvSpPr>
        <p:spPr>
          <a:xfrm>
            <a:off x="257175" y="1836003"/>
            <a:ext cx="3701823" cy="461665"/>
          </a:xfrm>
          <a:prstGeom prst="rect">
            <a:avLst/>
          </a:prstGeom>
          <a:noFill/>
        </p:spPr>
        <p:txBody>
          <a:bodyPr wrap="square" rtlCol="0">
            <a:spAutoFit/>
          </a:bodyPr>
          <a:lstStyle/>
          <a:p>
            <a:r>
              <a:rPr lang="en-CA" sz="2400" b="1" dirty="0" smtClean="0"/>
              <a:t>Spatial Refuges</a:t>
            </a:r>
            <a:endParaRPr lang="en-CA" sz="2400" b="1" dirty="0"/>
          </a:p>
        </p:txBody>
      </p:sp>
      <p:pic>
        <p:nvPicPr>
          <p:cNvPr id="6154"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893355" y="3635717"/>
            <a:ext cx="3550783" cy="1477328"/>
          </a:xfrm>
          <a:prstGeom prst="rect">
            <a:avLst/>
          </a:prstGeom>
          <a:noFill/>
        </p:spPr>
        <p:txBody>
          <a:bodyPr wrap="square" rtlCol="0">
            <a:spAutoFit/>
          </a:bodyPr>
          <a:lstStyle/>
          <a:p>
            <a:r>
              <a:rPr lang="en-CA" dirty="0" smtClean="0"/>
              <a:t>By removing spatial refuges, the relative competitive fitness may increase as the secondary prey becomes more vulnerable to predation</a:t>
            </a:r>
            <a:endParaRPr lang="en-CA" dirty="0"/>
          </a:p>
        </p:txBody>
      </p:sp>
      <p:pic>
        <p:nvPicPr>
          <p:cNvPr id="15" name="Picture 6" descr="http://mvfn.ca/wordpress/wp-content/uploads/2013/09/Woodland-Caribou-Tessier-1024x69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7175" y="3635717"/>
            <a:ext cx="2355490" cy="15884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90" y="5177634"/>
            <a:ext cx="2491467" cy="307777"/>
          </a:xfrm>
          <a:prstGeom prst="rect">
            <a:avLst/>
          </a:prstGeom>
          <a:noFill/>
        </p:spPr>
        <p:txBody>
          <a:bodyPr wrap="square" rtlCol="0">
            <a:spAutoFit/>
          </a:bodyPr>
          <a:lstStyle/>
          <a:p>
            <a:r>
              <a:rPr lang="en-CA" sz="1400" dirty="0" smtClean="0"/>
              <a:t>Old-growth forests and muskeg</a:t>
            </a:r>
            <a:endParaRPr lang="en-CA" sz="1400" dirty="0"/>
          </a:p>
        </p:txBody>
      </p:sp>
      <p:pic>
        <p:nvPicPr>
          <p:cNvPr id="16"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05337" y="467632"/>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sp>
        <p:nvSpPr>
          <p:cNvPr id="18" name="Right Arrow 17"/>
          <p:cNvSpPr/>
          <p:nvPr/>
        </p:nvSpPr>
        <p:spPr>
          <a:xfrm rot="16200000">
            <a:off x="4839250" y="1144492"/>
            <a:ext cx="1101973" cy="29703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CA"/>
          </a:p>
        </p:txBody>
      </p:sp>
      <p:sp>
        <p:nvSpPr>
          <p:cNvPr id="4" name="Rectangle 3"/>
          <p:cNvSpPr/>
          <p:nvPr/>
        </p:nvSpPr>
        <p:spPr>
          <a:xfrm>
            <a:off x="4239940" y="2289311"/>
            <a:ext cx="2428806" cy="338554"/>
          </a:xfrm>
          <a:prstGeom prst="rect">
            <a:avLst/>
          </a:prstGeom>
          <a:noFill/>
        </p:spPr>
        <p:txBody>
          <a:bodyPr wrap="none" lIns="91440" tIns="45720" rIns="91440" bIns="45720">
            <a:spAutoFit/>
          </a:bodyPr>
          <a:lstStyle/>
          <a:p>
            <a:pPr algn="ctr"/>
            <a:r>
              <a:rPr lang="en-US" sz="1600" b="1" dirty="0" smtClean="0">
                <a:ln w="1905"/>
                <a:solidFill>
                  <a:schemeClr val="accent2">
                    <a:lumMod val="75000"/>
                  </a:schemeClr>
                </a:solidFill>
                <a:effectLst>
                  <a:innerShdw blurRad="69850" dist="43180" dir="5400000">
                    <a:srgbClr val="000000">
                      <a:alpha val="65000"/>
                    </a:srgbClr>
                  </a:innerShdw>
                </a:effectLst>
              </a:rPr>
              <a:t>Removal of spatial refuges</a:t>
            </a:r>
            <a:endParaRPr lang="en-US" sz="1600" b="1" dirty="0">
              <a:ln w="1905"/>
              <a:solidFill>
                <a:schemeClr val="accent2">
                  <a:lumMod val="75000"/>
                </a:schemeClr>
              </a:solidFill>
              <a:effectLst>
                <a:innerShdw blurRad="69850" dist="43180" dir="5400000">
                  <a:srgbClr val="000000">
                    <a:alpha val="65000"/>
                  </a:srgbClr>
                </a:innerShdw>
              </a:effectLst>
            </a:endParaRPr>
          </a:p>
        </p:txBody>
      </p:sp>
      <p:pic>
        <p:nvPicPr>
          <p:cNvPr id="21" name="Picture 4" descr="http://www.energytrendsinsider.com/wp-content/uploads/2013/11/Seismic-Surveys-from-WWF.jpg?00cfb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0055" y="2191587"/>
            <a:ext cx="3268813" cy="21827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105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34</a:t>
            </a:fld>
            <a:endParaRPr lang="en-US"/>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http://mvfn.ca/wordpress/wp-content/uploads/2013/09/Woodland-Caribou-Tessier-1024x6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7175" y="3635717"/>
            <a:ext cx="2355490" cy="15884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986212" y="6707870"/>
            <a:ext cx="4572000" cy="215444"/>
          </a:xfrm>
          <a:prstGeom prst="rect">
            <a:avLst/>
          </a:prstGeom>
        </p:spPr>
        <p:txBody>
          <a:bodyPr>
            <a:spAutoFit/>
          </a:bodyPr>
          <a:lstStyle/>
          <a:p>
            <a:r>
              <a:rPr lang="en-CA" sz="800" dirty="0"/>
              <a:t>http://mvfn.ca/wordpress/wp-content/uploads/2013/09/Woodland-Caribou-Tessier-1024x690.jpg</a:t>
            </a:r>
          </a:p>
        </p:txBody>
      </p:sp>
      <p:pic>
        <p:nvPicPr>
          <p:cNvPr id="6152" name="Picture 8" descr="https://web.duke.edu/nicholas/bio217/ekc7/white_tailed_deer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7606" y="3628234"/>
            <a:ext cx="1969970" cy="1568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7175" y="6642556"/>
            <a:ext cx="4572000" cy="215444"/>
          </a:xfrm>
          <a:prstGeom prst="rect">
            <a:avLst/>
          </a:prstGeom>
        </p:spPr>
        <p:txBody>
          <a:bodyPr>
            <a:spAutoFit/>
          </a:bodyPr>
          <a:lstStyle/>
          <a:p>
            <a:r>
              <a:rPr lang="en-CA" sz="800" dirty="0"/>
              <a:t>https://web.duke.edu/nicholas/bio217/ekc7/white_tailed_deer1.jpg</a:t>
            </a:r>
          </a:p>
        </p:txBody>
      </p:sp>
      <p:sp>
        <p:nvSpPr>
          <p:cNvPr id="14" name="TextBox 13"/>
          <p:cNvSpPr txBox="1"/>
          <p:nvPr/>
        </p:nvSpPr>
        <p:spPr>
          <a:xfrm>
            <a:off x="284389" y="2224287"/>
            <a:ext cx="3701823" cy="461665"/>
          </a:xfrm>
          <a:prstGeom prst="rect">
            <a:avLst/>
          </a:prstGeom>
          <a:noFill/>
        </p:spPr>
        <p:txBody>
          <a:bodyPr wrap="square" rtlCol="0">
            <a:spAutoFit/>
          </a:bodyPr>
          <a:lstStyle/>
          <a:p>
            <a:r>
              <a:rPr lang="en-CA" sz="2400" b="1" dirty="0" smtClean="0"/>
              <a:t>Spatial Heterogeneity</a:t>
            </a:r>
            <a:endParaRPr lang="en-CA" sz="2400" b="1" dirty="0"/>
          </a:p>
        </p:txBody>
      </p:sp>
      <p:pic>
        <p:nvPicPr>
          <p:cNvPr id="6154" name="Picture 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08190" y="5177634"/>
            <a:ext cx="2491467" cy="307777"/>
          </a:xfrm>
          <a:prstGeom prst="rect">
            <a:avLst/>
          </a:prstGeom>
          <a:noFill/>
        </p:spPr>
        <p:txBody>
          <a:bodyPr wrap="square" rtlCol="0">
            <a:spAutoFit/>
          </a:bodyPr>
          <a:lstStyle/>
          <a:p>
            <a:r>
              <a:rPr lang="en-CA" sz="1400" dirty="0" smtClean="0"/>
              <a:t>Old-growth forests and muskeg</a:t>
            </a:r>
            <a:endParaRPr lang="en-CA" sz="1400" dirty="0"/>
          </a:p>
        </p:txBody>
      </p:sp>
      <p:sp>
        <p:nvSpPr>
          <p:cNvPr id="17" name="TextBox 16"/>
          <p:cNvSpPr txBox="1"/>
          <p:nvPr/>
        </p:nvSpPr>
        <p:spPr>
          <a:xfrm>
            <a:off x="2868382" y="5177633"/>
            <a:ext cx="1960793" cy="307777"/>
          </a:xfrm>
          <a:prstGeom prst="rect">
            <a:avLst/>
          </a:prstGeom>
          <a:noFill/>
        </p:spPr>
        <p:txBody>
          <a:bodyPr wrap="square" rtlCol="0">
            <a:spAutoFit/>
          </a:bodyPr>
          <a:lstStyle/>
          <a:p>
            <a:r>
              <a:rPr lang="en-CA" sz="1400" dirty="0" smtClean="0"/>
              <a:t>Early seral stage habitat</a:t>
            </a:r>
            <a:endParaRPr lang="en-CA" sz="1400" dirty="0"/>
          </a:p>
        </p:txBody>
      </p:sp>
      <p:sp>
        <p:nvSpPr>
          <p:cNvPr id="4" name="TextBox 3"/>
          <p:cNvSpPr txBox="1"/>
          <p:nvPr/>
        </p:nvSpPr>
        <p:spPr>
          <a:xfrm>
            <a:off x="5038498" y="3682326"/>
            <a:ext cx="3550783" cy="1477328"/>
          </a:xfrm>
          <a:prstGeom prst="rect">
            <a:avLst/>
          </a:prstGeom>
          <a:noFill/>
        </p:spPr>
        <p:txBody>
          <a:bodyPr wrap="square" rtlCol="0">
            <a:spAutoFit/>
          </a:bodyPr>
          <a:lstStyle/>
          <a:p>
            <a:r>
              <a:rPr lang="en-CA" dirty="0" smtClean="0"/>
              <a:t>Spatial </a:t>
            </a:r>
            <a:r>
              <a:rPr lang="en-CA" dirty="0" err="1" smtClean="0"/>
              <a:t>sympatry</a:t>
            </a:r>
            <a:r>
              <a:rPr lang="en-CA" dirty="0" smtClean="0"/>
              <a:t> can decouple shared predation dynamics by isolating predator-prey relationships distinctly among heterogeneous habitats </a:t>
            </a:r>
            <a:endParaRPr lang="en-CA" dirty="0"/>
          </a:p>
        </p:txBody>
      </p:sp>
      <p:sp>
        <p:nvSpPr>
          <p:cNvPr id="18" name="TextBox 17"/>
          <p:cNvSpPr txBox="1"/>
          <p:nvPr/>
        </p:nvSpPr>
        <p:spPr>
          <a:xfrm>
            <a:off x="284389" y="1836003"/>
            <a:ext cx="3701823" cy="461665"/>
          </a:xfrm>
          <a:prstGeom prst="rect">
            <a:avLst/>
          </a:prstGeom>
          <a:noFill/>
        </p:spPr>
        <p:txBody>
          <a:bodyPr wrap="square" rtlCol="0">
            <a:spAutoFit/>
          </a:bodyPr>
          <a:lstStyle/>
          <a:p>
            <a:r>
              <a:rPr lang="en-CA" sz="2400" dirty="0" smtClean="0"/>
              <a:t>Spatial Refuges</a:t>
            </a:r>
            <a:endParaRPr lang="en-CA" sz="2400" dirty="0"/>
          </a:p>
        </p:txBody>
      </p:sp>
    </p:spTree>
    <p:extLst>
      <p:ext uri="{BB962C8B-B14F-4D97-AF65-F5344CB8AC3E}">
        <p14:creationId xmlns:p14="http://schemas.microsoft.com/office/powerpoint/2010/main" val="30878868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35</a:t>
            </a:fld>
            <a:endParaRPr lang="en-US"/>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http://mvfn.ca/wordpress/wp-content/uploads/2013/09/Woodland-Caribou-Tessier-1024x6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7175" y="3635717"/>
            <a:ext cx="2355490" cy="15884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52" name="Picture 8" descr="https://web.duke.edu/nicholas/bio217/ekc7/white_tailed_deer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7606" y="3628234"/>
            <a:ext cx="1969970" cy="1568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08190" y="5177634"/>
            <a:ext cx="2491467" cy="307777"/>
          </a:xfrm>
          <a:prstGeom prst="rect">
            <a:avLst/>
          </a:prstGeom>
          <a:noFill/>
        </p:spPr>
        <p:txBody>
          <a:bodyPr wrap="square" rtlCol="0">
            <a:spAutoFit/>
          </a:bodyPr>
          <a:lstStyle/>
          <a:p>
            <a:r>
              <a:rPr lang="en-CA" sz="1400" dirty="0" smtClean="0"/>
              <a:t>Old-growth forests and muskeg</a:t>
            </a:r>
            <a:endParaRPr lang="en-CA" sz="1400" dirty="0"/>
          </a:p>
        </p:txBody>
      </p:sp>
      <p:sp>
        <p:nvSpPr>
          <p:cNvPr id="17" name="TextBox 16"/>
          <p:cNvSpPr txBox="1"/>
          <p:nvPr/>
        </p:nvSpPr>
        <p:spPr>
          <a:xfrm>
            <a:off x="2868382" y="5177633"/>
            <a:ext cx="1960793" cy="307777"/>
          </a:xfrm>
          <a:prstGeom prst="rect">
            <a:avLst/>
          </a:prstGeom>
          <a:noFill/>
        </p:spPr>
        <p:txBody>
          <a:bodyPr wrap="square" rtlCol="0">
            <a:spAutoFit/>
          </a:bodyPr>
          <a:lstStyle/>
          <a:p>
            <a:r>
              <a:rPr lang="en-CA" sz="1400" dirty="0" smtClean="0"/>
              <a:t>Early seral stage habitat</a:t>
            </a:r>
            <a:endParaRPr lang="en-CA" sz="1400" dirty="0"/>
          </a:p>
        </p:txBody>
      </p:sp>
      <p:sp>
        <p:nvSpPr>
          <p:cNvPr id="4" name="TextBox 3"/>
          <p:cNvSpPr txBox="1"/>
          <p:nvPr/>
        </p:nvSpPr>
        <p:spPr>
          <a:xfrm>
            <a:off x="5038498" y="3682326"/>
            <a:ext cx="3550783" cy="923330"/>
          </a:xfrm>
          <a:prstGeom prst="rect">
            <a:avLst/>
          </a:prstGeom>
          <a:noFill/>
        </p:spPr>
        <p:txBody>
          <a:bodyPr wrap="square" rtlCol="0">
            <a:spAutoFit/>
          </a:bodyPr>
          <a:lstStyle/>
          <a:p>
            <a:r>
              <a:rPr lang="en-CA" dirty="0" smtClean="0"/>
              <a:t>The degree of this decoupling depends on the scale of predator movement (Holt 1984)</a:t>
            </a:r>
            <a:endParaRPr lang="en-CA" dirty="0"/>
          </a:p>
        </p:txBody>
      </p:sp>
      <p:sp>
        <p:nvSpPr>
          <p:cNvPr id="7" name="AutoShape 2" descr="data:image/jpeg;base64,/9j/4AAQSkZJRgABAQAAAQABAAD/2wCEAAkGBxQSEhQUEhQWFRUXFRkYFhgWFxQWGRoUGBcaFxUYGBgYHSggGBwlGxgXIjEhJSkrLi4uGB8zODMsNygtLysBCgoKDg0OGxAQGiwkHCQsLCwsLCwsLCwsLCwsLCwsLCwsLCwsLCwsLCwsLCwsLCwsLCwsLCwsLCwsLCwsLCwsLP/AABEIAOEA4AMBIgACEQEDEQH/xAAcAAAABwEBAAAAAAAAAAAAAAAAAQIDBAUGBwj/xAA9EAABAgMGAwYEBAUFAAMAAAABAhEAAyEEBRIxQVFhcYEGIpGhsfATMsHRFEJS4WJygqLxByMzkrIWdML/xAAYAQADAQEAAAAAAAAAAAAAAAAAAQIDBP/EACERAQEAAgICAgMBAAAAAAAAAAABAhEhMRJBA1EiMmET/9oADAMBAAIRAxEAPwDtOKCeBAiyG8DFBQIAN4IiBAgBBEJrDsBoexo0FwsTIMogsEHBcliZCwuGsMG0LUPZ3FB4oZgPC0ez7wHhjFAxwaG0iBDHxIrr+v1Fll4lVUoshDs53J0SNTBobXECOSH/AFTmInd4IWh2KUghhqyia+8o6dd95Iny0zJZxIUHB+h4wu+jsTCITggCZBhUADBAwCDeAVQEDQhQhK5kNfGipKNnQmHEw2hcLKoVBl4Dwzjg8UXpOzrwHhrFB4oNDZx4IqhsqiLbrWEJJOQHKCYltzjt52ytHxlSZBKUpLEpzJGdcwHpSI/ZT/UKdLVgtBVMTsr5hT8ijnyOehEQ75nyyVLb5jUkccqNGdvCSDk7gULuzZOfekT30uX1Y9DWC3S5yEzJSgtCsiPPkeESHjhXYXtYqxzD8Un4KyBMH6VFgJg9D46R2qTakrGJCgobguIJNi8JbwHhgTIMTIfinZ6ChsLg8UGj2URCSIJS2EUl79opUiWVrUwBbiS+XhDkK1aW61JlIVMmKCUJBUonIAVJjiPaW/JlqmlQd15Bn+HJ/Kjmxc8SYldrO2K7acKQUyEl2f5yPlxcAatrFNZhmokuc6U8h9oWvLhX6zdMS7OkFsJw6kj7xvP9Jb0KFTLKssPnlvqHZQHkfGMRLS6xhTzOI/QUi1sCjKtEiYKFMwDPQ908NYrUT5V3IGFBUNSVOAYcAhAvHCFTYNobVLhSQ7s3MmRHUuJYkQZssXMpEWWmbPNiZDCbO0PCJy16PHc7RzLhOGJ5RCDKgmZ+KFAeJRlQgy4flC0YJjnHbi8Jq54kIVhQwKmG7u+4bSOlTJdI5ze0gG1TC1W314e9Ydv43Re2WtdlZSUu8tw+F8XBhs+ZfKIk+YgOlII51DCpL6j6iJd/zfgknNNCoVbPOkVV0Xh+ImLSpNGKgd6jOlHMZY6x6XzZtX2+QQMQfqP8Redh+2CrGoy1OqUvKtUECjA0asS7LZU5EFzwDdK1iivW6sC8s8hllqIe9XcVLLNV2OydpEzMOBQII89B6+EH/wDJEgpALvl1Y+UcPsk6YkYkKKcNCDoaseEMyr5WmZVRNfsPQRpPlxRfhy+3e7N2hSVKSTkAX2dyA/hCpfaSWwJOeI/0gP75RyKReblRBLEo5O4Dep6Q4q1uspB/IMPIguK5Z+UL/TFPhk6HaO28oomhJdSXHUBn5PHLb4vVdomKBLpT4E1fybwilNqxTC5ZKiajJtHHSLOyLTMmBgwyYajUn3oIzzz8uI3xw8eal2W61rYUAdzx18BSLGZYwkgKdX8r59WEXtzJSEU0FKPrQ+ETFWWaRiSatSg/b1h48dMsrbWUlWmUhYSSoK1DEEHxfxeLZUh0heZxoLmrd8ZxTrsdoTNKrQl60VQ9HBNB9It0Yl4Ae6l3PAJyeCZcjKadhu+qAXfiNeMSxLiq7MTwqQgu9N34bmLfFBl2c6JwwMMLgRKiYMQREGIABEJKIVBEwAcG0CBCLYmhJRC4EPYRrSlkmOb2teOapTkhyAS7gbPs8dNtDYS8cytthSZkwpNHLh3GLeHb+KbOWQ7R4XViBO2z6PFf2fkoALLZ3fCgkNx5PlFlekkklKlEk7sKbU2iul2DAcW+bOC4qFpIyI18eBzl5aSfjpoFzZMpDl1FszT9oyF7X4Zq2Qk8OJ3izK8asOIkbKcnoRn4Q+uyoQPlc6hq8x9htBu7KaxZr8CvEVLOFNCwNSKU4msMGQkEgB2FNqv+0Xs6SpTkhwMjwyGWtc+POIqrKJYZTkNQjPvU8HDwbXMiLIDhKBvi4uQMMS5wCglQcsllZBkCr9QT7ERJdoAIIbEFJSeTmoPL6RIsZ0LkFwdiCpmHRLwFSVXfLmNp3Qx6kqNOJ9IjGxTZFUh6HpV40EmzUwuHSQngDhBHLM+A3hhZUCA2IE0cKrxOeUEuy8qcui98QCVBlcQ46RqbNaHHeI8cPkC/jGJvKWEqdDqW9QAaHoD4Ew4jtNMHcEpIVusCnT94rWk63zGgvG80hTIc6Gqmz4wtYxoOB9Hr4gRQrmYk4ioFtt+Gg84l3Pb0pFVB+f1gt5LXDqfYuegSQlIAIzYAdWAjRFccg7P38uXacEvCoKIBBIB6ORHXbMkqSCaHaNbrspvo6iZDmOCTKg1iI4UTjhQXEVSoWhUPxLZ4qgoAEKEJRcCBBPEkOCJgsUJUqHoIN72vAgliaZBn8yPWOdyLbjxqIZycqj6+saztlOaSru4g2scuk3ohIZiKZDGB4KEV8k1gmc0q+rQCqrNxzER/ifEGEMTuHbxEQ7XO+MoYXZ9gfOjRd3VY5YFQFHi3oQ8YSe126M2a7Sj8wP8A2Ibz9IVMlP3WGWYyGxG3Xyi2nykpSwYPUhqeAitUFFZFdG4jRnNId5QprTMVkAUtRWbbOHZw/wBc4qbQEqUQ9XyOxY0GgzEX96qwv3AphXrQl3yyfn1jKWjOhJINNC4rlrmeEPS8SbO2IZClQ+rVHk/9MWlmnpV3SKgtQ5rLjfIAvFIQeDMP2/zE+y4kpcChX/cAQzDdxnqIF2NFKRVxUOVsXAAYB8s2cb+ES0gqYUy0zH38d6xX2G1VDVU5pVqEv6Z8dYsEGpI7pNGdPi+f1LwaZUPw4AagLHm2moY+6xDn3OFaV3r9REqyTWLNmHJdn6H/ABEkzkAZqB1oB9IuJ3WdtUhcsYWHA5+A0ionT1Sx3TV9CQerZxtJyQpLYiU7MGboKxnrysuBWJAPCj8aNlBcWmGf2rbpv+dImBQJG+hI5x6F7GX18eSlS2CiMvYjgaCJtFJroQ+cXXZu/ptlXhdRYgZkjwy9c4vCbmqM/uPQ7w3NVGeua/MaQVkJJD1UHPIMPrF9JmBUK4+KZdmhLhxKYkBMERB5HokQlSoXBKRCAAwoQMMFABqEMqh9oj2tRAcB4IKwvb6TMmowoCmOZSFZdCKRxy1XVhmYElyTWpJHNo7F2tty0oUVIShOinBJ6NrGEuex41qmqCgX7oYAN/VF/J0nDLWwum7ihLqBA61L8MvGLA2zD+V9vkHq5J6xJng8RrVkjnhfJjnFNaxMq2MjVi1c82I8YxsG1lMtqgKggnR222qYKyzwVAHLQs9d3FOkVNzXYZsz/cWClPzJycPkcz6RuFXfYmCR8OSsVDMK6PlGeX0qRnrwsKDixChFWpnTLY584xlssPw1YFB88JBzD0ceXWOgXhZzhJSysOqSFONwRny4Rl72sRJHzUSctCQlgf8Ar5RfoY3nShVZQySRqxpRgSKHWsWVlklIV8rEOCKn5XChwYk9IlTbN3CkO5U9X2UQfCnSI8xTSyW/IagaCgfh3VeMJe9pV1WUlS1gMMRAbNkuOkTb0QZaAQmp0FSSdABUmufCHrhUoh1M7OWoKmgHmecSLxvFCSl3OFJmrYOEyx3cSjoAS/3irOGfeTLTp81AeZLWn+IAsnqNOkPSbwxAfId2I21c5v6xPtfamQCxTmzUrXKjOYrl2dMxSlJAAHU0zdOmW0VjyLx6LlW3vt3QdQCG6Yiz9dInzJeOuR6s2Yyp1eIX4YZYUkA5gV8Wf0h5CTL/AFAb1ZjpWoi5EM9eUoylYm7qjrXPVwonxMOJ0UMuNa8wKRNviWFhqvm7OerCGrmllNMQroauOMLqtt7xXHZ21zSUplnBWpSPin/qSAPOOvdnbEUpBVOmLP8AFhT/AGpHq8cVs+GVMxYSU5smld6mOm9k79llglE1PBVEjxjbuMeq6EmEqgpMxw8KVHO1ICoMqhLQowyOQIECJAQShBxEvH4mEiWQCdTVumsOdisL28ly0qda8SvyoBqOL/lHFxGbu9H+2HISHzGda0AyzHTaLi/LtTKxLWrFMUSTmpTHU6P0pGZqE4mJA3r9PHPKLzrOLebOZgFVP6Xc6PQvnEaagJSoknJyTQ1NQ4cAvziNZrSFhwxJDk5DlrQfSFplBUshgToaIGWXAVHnE6HSdc9gTMTiJKAoMCFMa6nE7+JjN264RZZsxFqmHMGTMXiWhaWqCDTMVD1flGp7Or/2whZBwipqxOp4xcTLN8WWZc5KVo0xAFtjk4iM8dxr8eTm91X7Lstoly5RKkFGCaouMcw5Lw5AitQKg8I114WcK7yPlUH3A6cB9Yp+03YWUyZkgqlqBDBNUuDrtSNPYrORIGL5vmPM1bxNOXGJ64Vlz0zEyRVgCoEEBJyA1S+Zc4W2eEGxhaQNMJcChOLPxCVezEy8FAKBcBnY6VbLbKGpU1Jd9N2cjkKvp1G8P2zS7OUyUY1/pLAVzdTcfe0YdF8yp0+Z8SSJqSofDTUthDZHN2fnG7veVjkBKc0nnmCGAHOvIwjsrc8iSmiU/EoVLzJOZ84f7TxPGzHkLl7P45irXakhLt8OWRUMKKIzHXc9KbtKQDiRTCSSQ4d9Mqxv7bPTh5BnoKdY5xfVpC5mEbVeulA0aYY6hZ3dIWoYAqlAxqNaZKD6g0zgpc1VDT+k58DvpECdMwodKg4DED9L5Fsxx4w18dQACXVRwfUPtXLjF9FMdpFqtBUtPwwRWoyY6U08Iv7uVLUAmahIO5CWd8i2XVoprlsRMzEFPulYIPQxtZEoqTkU6KB7yeDuHHWMsrunfpSXilCVYVShlRSTh9c/J4O5b3TIWySAHyUqaAQTnQFtcn9YuyAmhCQ+maDyLsIx3aKSqTMC0BgXyYp5OI0wvCNbunarivgzAHCGIDFC8Yy1dKSD0jQpLxwnsx2rTLUMacJerFST0whujR2K47yTNQCCD1f6D0h54+4rG2cVZlMJVDsJUmMpVFQIECEAhq0DulodhuckkECkOEwV8WXvEEla3qaYU8ANOZMUNru9gArJ9cn+8ba+iJacIAZ6knM69P20jI2uepRo3Amg4s1TDy6So5F2qCikUScwBXmaU3rCpdgWkEEkVyNWfIOdYvrpJUcJJNamjngdeNfCNDel1JKHDJADmrMG91h47p62wtmnKljEaJy7rFy+hIBfjF9Zb2StOQBoWzLaknXWK+x4VFSFAsFAhkghi2Y0q/gYaXIwd1ACUvVmcnNg+Qy1gvKZdLZNqCkupqadXrCwp0nOvGjNEJD5EHchj5uKVIyixtcvBLrqAfsBv+8Y3HnbSVkb3NWfhoSBoa8TDt3rBIq6qkajc59YatLuTqM8xUda/tDNntDKFW9/vBKdWl4OgpIy47a+uUMWi0YWKSyvy8dQNPZidaCFS3BqNnr5xVrlnCC1RWjjkHSC/h940mM7ZWodrvlaxgKVIOVDmdnGmtRFdZ7uOJRWTlv19iLj4KZm9RRsWfEjMV4wf4ZkFnyYAnpXONpNQrn6iml2ATSA7B6ajl0eNGLt+CgMn+YZ9Q9Ya7Pyu+KOz0ObfWn04xoe0iglHdHAgFIJG7K1iLVM8qxBQSuWS+udd+I9I1l1rZPeDU1y4imR5xj7BbsD90LTxLnq+XiYWu/f0KIFQxBDHajk9YixUul7e6UpqPl4BikvQuMx03jJdoLYChvnBBfJ3GuhBbUf4kzZ01Y7zEPQuQrepDAjiGPSKy9pToIJL6PWmvgzmKwTe2fkzjROewMbzsH2jEmYEqQQN86k56nz6RziYFCnvxizsCwtgfm0IJ82qIvGtM5w9O2O1pmJBSXiRHFeyfaGdZ1BJUVp1BINNwc/KOv3bbBNQFDUbg+kTnhrlGOW0p4OEqEGIhQ4atC2SSIdhK0uN+cImKvm1qVkhShqcLcQA+msZyfMw1wgcztwH1MXfbGQsKLzMKNk0pQqJ3zFftGKtIzCSXo5B155sB0jTx4RbytbumFKipSwzuwZgNsgNf8AMbD8UJktnFaFya9AKxziyWQOxJd9SPIDU7mtY0t2KwFnIbLRn2yiN6VjVpZrqwqJ48fH3tES2SWIU1E7ZdRFsJjp7lPARDnqrUVy13jTHrR5SekW6rNiY7l83o9BD/aJBShtBmwasWF0WfY1p0hi/kEhWIMNTmwGZ0gyw/H+iOfTFjX9qxAtgYYh6vSnpXwhm+L5ky1lKHW2tGeEJ7UyVUXLIFBvzLCM/DSt3vTT3JOxJrUb+tYsE2UAHq2WXHSKLs5ecqa8qQqrihcHC9Wfw6xeTZqpaSksS3ONcMeGGd1VLZQxmDIA04a1pWJE6aG9KxAtlsCNc8ufWnQQkHEcVX0qfqGIisrwmTnafYrSlIOJs9qvwasFechU1OJlBO7rY6aZekM3bZEzZgCgx0JHXSNNaECUnCEg7hwa7/qHmI57W8jEm7Uj5yoHdiDXnn41i6sciUUuoHm5L1zrUHX20F+HQSQ7B6AvTcEGjZGIs21/hzgVXQDQg5gjXVjo0TvZp9uVKwkBsQAOrLRqdn1B484yd4rOIh+6z8XIb1Dc4VaL2QpZSgDcflrrn9CM+kFZAVAg1IoOtW/tjb4/pNmuVHbEkV0J6QUoMQQPB36GJc6VjScFWzH7RCkyjiFCK1h3itJ00FlvQlDBIJH8IJ4V08I2XY3tsZR+HOxAEiqhQaZlX0jHfEEoOamjOkGmhdq86QuzWv4xqAk/9PEvlFy74ZX7kejoECBHOsIECBATL9vruMyzkpFQdMzm3qY5X8BSSy3fUVrvkKx3wiOf/wCoN1stC5YAxZgAVbM8o0xu5pOU9sxdikpZkvk2J2D5nD9+Mam6wk5JCl6uMuf29nJplFIdZKRTMkVzA3dtos7tvBKO6HHDlvsNYizVPCtamxlnUU9NuD+sZDtHe6ZC2USA4BOEtw5nkDGwsdoKg+Q33jNdr7kE5KgkuRVgw8aFv2iuNNcpuLfs/bAU4nd9fQP11YxT/wCrN4rTYkiX+deFZFGSElR/8t4xX9ibeShUqZ88ssQART8uVNIuu01k/E2WZLS2JsSP5hkDzDjrG81lj/WUury4ZZJSVGqkpHEkdMj7MJmyUDEHBIZiMujwi3SFJWoEYCkkFJzB8IYrGH8dGk245qpdolKS/wA4HQlj5Ex1a2zHdRzb0FTHN+xNgVMtAJ+VDKUeP5R1PkDHQrTM0Hvxyjb4+I5Pn5yc/vq0KVaAhOQPtzF9KU6QHrTXyiuscgLnzZuhUcJpUZCDmTMBNXZ/DSM7k0s6kaS4rZgWSagJL5P716RNXbxNWAF5gs+RbUfY6xl7otj43ccejsdxTX7NLXLRKwLSQ71Ao1CXALa6ekc+d3xFSaWV7J+HUnR9tM3yzGWmLakYm9rzM1nJBSWIqx2Pp4DaLPtFe/xFow0YMxdi2T7g09gPTosxLFIy0IJ6PDnEXjj7puXIU+PjvrnGwsEsFIUKEtiyFM0lt3o8Vty2YFQSpIG4Lhw+hprXpGkkWVKQUj5VCmdCGLfWm5jTGs/ku+GYCB8VWGhU9DqDnDFrsxSaZ8dRr/gxeWyxPgUnMAHoGDjy8TFVfiCD+lQ00bcbajbKLtTjeVVPWzO+WRB59Ies5UA6VAAVZ2I6P94cFnxBlMOOIF+UCzTBLdJDjLbqIUq69RQIECM0jgoECABEe3WUTEkHUNEiBDl0bml/XQiUt3UtVWDPQ7nJCc6l3fUxmbclYU6EgE6nRL5vp5R2S32JK0mlfeVDXjHJb+WgTijvMToXLvu5JNGploBGl/KbZ61V/dt7gIGI1ag/bOJ4nfEAAyNdMhsNyYzshMtCWSKnPUvtFhY52BgC+42D6Rz7aym7wu4JmCdLSSSGWHJccHoGP1hNpvRKUF1Nnwp01izs80kgHJQJHMEhvMeEVl83Slbqw658xF4/JossN8xzztPaJU1WIhLj82R5OM9MxGbAlvm4puI3du7PSFE4klJ3RTxB1ivPZuzILlSiOu8X5S8njlMZrlHuK8QmncSnQJbPc6k8TFled4fEllKCRioVHMJ1SBq+TnR9YjFSEd2UgJTpqTz96xXXja2Tyh5Z+kzDeWzs+0pQyABQUbaK6YSfmz9/eIdnmnE5qWasSZ0xyTmfpGOVbTHQ0XkZaMI+Zz3tWIyho2pSzUeLwhcqqTuWaLay3aQxUk4Tq2fSFFWyIoshJTiSWy3plFtY7GtDJwuM0muYGXEGLK6LKhyl6pLMsMWOTvTq8X8iW4TQMAKj2Dt57QRlc0KWPlJSwIzDCuhIiYJLgkDIilO7kC3iOkTBLCnAbY8qHoc/CGZyky0hiK06ggCnIjwioyqrvBPdwgfKHLaJzDDhhy4RnLwnlZCSzhu8K6U5D/FaRZWy2moLMpIBd+IcHZvCsZ6TKOJVAeDPQxpvg8YeNiST3mxbADPl9ol2eyS1CoLjMOaDcZEiI6bOpsQ33NOYI+tYl2yYrD32J0dLfT20B216Mg4IiDEQYQIECAggQIEBkTQ4I3Ec07UXQVKK0pUwOfdSlx/crrHTFiKW/LtMxJOLSgD+OdYvG6KxySw3moTcJwhs3IJ8jSL+ZIKgFDPYMxq+fvOKK87MqRN7jVNaEnrn5tF5ddvJASEgk0cBjyPvpGXyY8iWLSwHCBjLuKeFfpE+QcTjNIUQ/D2YoFpOL5qBySMmyYHb94u7Cp0JSMzU8NR9IynbbGqe9bB31MKAA+L++sZe3yWBjoslAON8qDwFfJoyPaeyhAUoZa84pFx9sHedq+Hl8xDDrrEK1oKgHNKGHLWgrmOaJGW5P24widJ4lhWpzimkMygG3O/7xIwhiPdfbQlCKcBtl+8FNqXTpUwQ0hNlrLq+deWUbWxoCkygcmOLLWgNesZKUsgFWjFvt5xsbFZ0T5SSKEhIcZsT/mK0xzu1p+ACmUkssDpsQdwW9IlS5ISCQO65cfpOrHbhFXd9oXLdCg6t99vMN0HCHZ15nCSn5sin+Ifswg0kucpJV3SytGLPs/mIqbdNUSA7gkkPooaDp6wozwf9zQs/B2rwYiIxSVEJy4nd6V6NBslfbaVZ2oQzFuDs5/aHLBZZZUFA83GXAg1DQ9NmKxhCx1/KobjY13PrFxZbOAxZlAUfYdIoVV3jY0pok57F8+Bz+kUy7OUk1LGrP3Ty28411rwFtDk+j6u2VYo7wl0I1BqM+o4axUKV3+BBwIhYQUHBGABBEwCYOGAhE1NDCjDFsmEILEDcnQamCBzHtpYMRUoJLg0d89wNTGVsFrNnSxSxLgqL0S27sDyjqN6XUVIUrFUghOGmY9/vHML3sEySChZxAlzmzV6D7w8uSjSXfaTMSAKmlNBF3YFYAz1331PnSMJ2YvDCO8e9r9Gfl5vpGhs15FVTThs2fV6dIx1qq3pfWy1hKCB04uYyN+2vEnDmSddtC2uYpEu0WtgVVOgHD/LRlb4ckqerueFPPIc3O0FPe6rLRMw4i/Pfl+/OI6JqTRj99YR8QPUPUkuenjBSZSlEnRtOP04wNNETZSuAB+sTpFhIDD9uUSl2MpkpcVOXGtIXdqTKScVWdv5qluVG6xckRlldcCEoKStJZkpPgEvFp2RKvhJ4ApUNXS7ecSl2EYFMxKgRycAHyVDl2ESrIF/mJKlen0h2s97i2kz0mcTn3KnkVEc8/wC2K6cMS5hORPdbcN9x5xBuKcQkJmDCoFQ4KZ/oT5xLlyyFqDuHfixFOtfLlGexUmzIBQCps68lAkGIk2zlKnSKs2HKrPTyMS5UjukKc6jm2nvWH5slgCa0Db8Ps8VCqP8ACxJFK51ApT7t4xMVLHw8stvNtoizC1eLEE68DESbeDBnahyPkeP3ioRU9SWGRDZhsjk/lFTbZxSc9KEvUc9DAtloocKufPP1OW8VTlbgvlQ/Q9IsTF6WgQUHELB4EERCSTDBcCEpVBqEIA8ImyQqh3eBTeESplSIYNWlAQhaichsKBtN4552hsPxJClh8Q5eHH0jpM+SFM9WLto+hO7Rk78sCZaku6sWJyaAPWnugEVE1xlKFIUVChArWo3J9OZi4uu9cZAZgdtuPpBX9Y8Im4UltG9efveMnJnFCgSS2dKchENJPKN5a7TiSwyfPy+59iM3ek3vJGetW2oTxr5xEReeqjxFduHpyEQZ9sxLc55fYcs4inhikIswUXKmOf3JjSXVZRgBZkk0/i1J1IAAPMjwrLilJX84dyw48+A24RsLLZU5pqWwjns+32ELoZ30lGxpmqTSiEOAKbBIHUjwEItF1ysPw0h1EYCdmBxq8YTbbQZYZJ0Yl/zCgA6l/wDEVgtcxMwfqUWLflSWBLf0+sO1EKs9kmJSCTixEluGIS0/2pB6mHJdnUnED8pFOGMJz64jFiEFTJB+UMP+pH0hRDKTsz0/SFABjyfwhbFJsUkTEpJGFbHu/wAXDqDDlrslCRQqADbH9todE7Da0IUO6UkBX8YNR1BB8odviUfxElJcJUnoFpLg88/CKkGhIs2FCQupoz6jaBaJDBiOHDkd4t7XIHcDa15t78IYtkpwQPeoivHQsZO9SQCwJOofTLM50jLzp6lE4vtTfgfe0bK9JRqWJpvw9Iy86zOHAYjTeFCnCJ+IooEhzXxAf3zhtIJBKTUVHLN4jWtDEYSaE0I02hFhm4Vj9J2+8Vtfi9SQIECEmhBGBAgENpzhxUCBDoVOpgWX54ECJxJbRn+0/wAnWBAi8eyy6c2vDXkfrGFvnJXOBAhVp8aq/N4QUv6mBAiK2jU9mPlR/IfWNtdmSen/AOYECFWOXaHavlRyP/kxUH/l6o/8QIETSnbU2LTkmGB/wj/64/8ABgQIAl3t/wAkv+Yehi6vL8nNP/sQIEbfYnSVafml/wA30iNbsh/Kn1MHAisjqgvHIRnPzI6esCBGUZs12gyPMfWK2z5f1D1gQIptj+r/2Q=="/>
          <p:cNvSpPr>
            <a:spLocks noChangeAspect="1" noChangeArrowheads="1"/>
          </p:cNvSpPr>
          <p:nvPr/>
        </p:nvSpPr>
        <p:spPr bwMode="auto">
          <a:xfrm>
            <a:off x="155575" y="-1393825"/>
            <a:ext cx="2895600" cy="2914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data:image/jpeg;base64,/9j/4AAQSkZJRgABAQAAAQABAAD/2wCEAAkGBxQSEhQUEhQWFRUXFRkYFhgWFxQWGRoUGBcaFxUYGBgYHSggGBwlGxgXIjEhJSkrLi4uGB8zODMsNygtLysBCgoKDg0OGxAQGiwkHCQsLCwsLCwsLCwsLCwsLCwsLCwsLCwsLCwsLCwsLCwsLCwsLCwsLCwsLCwsLCwsLCwsLP/AABEIAOEA4AMBIgACEQEDEQH/xAAcAAAABwEBAAAAAAAAAAAAAAAAAQIDBAUGBwj/xAA9EAABAgMGAwYEBAUFAAMAAAABAhEAAyEEBRIxQVFhcYEGIpGhsfATMsHRFEJS4WJygqLxByMzkrIWdML/xAAYAQADAQEAAAAAAAAAAAAAAAAAAQIDBP/EACERAQEAAgICAgMBAAAAAAAAAAABAhEhMRJBA1EiMmET/9oADAMBAAIRAxEAPwDtOKCeBAiyG8DFBQIAN4IiBAgBBEJrDsBoexo0FwsTIMogsEHBcliZCwuGsMG0LUPZ3FB4oZgPC0ez7wHhjFAxwaG0iBDHxIrr+v1Fll4lVUoshDs53J0SNTBobXECOSH/AFTmInd4IWh2KUghhqyia+8o6dd95Iny0zJZxIUHB+h4wu+jsTCITggCZBhUADBAwCDeAVQEDQhQhK5kNfGipKNnQmHEw2hcLKoVBl4Dwzjg8UXpOzrwHhrFB4oNDZx4IqhsqiLbrWEJJOQHKCYltzjt52ytHxlSZBKUpLEpzJGdcwHpSI/ZT/UKdLVgtBVMTsr5hT8ijnyOehEQ75nyyVLb5jUkccqNGdvCSDk7gULuzZOfekT30uX1Y9DWC3S5yEzJSgtCsiPPkeESHjhXYXtYqxzD8Un4KyBMH6VFgJg9D46R2qTakrGJCgobguIJNi8JbwHhgTIMTIfinZ6ChsLg8UGj2URCSIJS2EUl79opUiWVrUwBbiS+XhDkK1aW61JlIVMmKCUJBUonIAVJjiPaW/JlqmlQd15Bn+HJ/Kjmxc8SYldrO2K7acKQUyEl2f5yPlxcAatrFNZhmokuc6U8h9oWvLhX6zdMS7OkFsJw6kj7xvP9Jb0KFTLKssPnlvqHZQHkfGMRLS6xhTzOI/QUi1sCjKtEiYKFMwDPQ908NYrUT5V3IGFBUNSVOAYcAhAvHCFTYNobVLhSQ7s3MmRHUuJYkQZssXMpEWWmbPNiZDCbO0PCJy16PHc7RzLhOGJ5RCDKgmZ+KFAeJRlQgy4flC0YJjnHbi8Jq54kIVhQwKmG7u+4bSOlTJdI5ze0gG1TC1W314e9Ydv43Re2WtdlZSUu8tw+F8XBhs+ZfKIk+YgOlII51DCpL6j6iJd/zfgknNNCoVbPOkVV0Xh+ImLSpNGKgd6jOlHMZY6x6XzZtX2+QQMQfqP8Redh+2CrGoy1OqUvKtUECjA0asS7LZU5EFzwDdK1iivW6sC8s8hllqIe9XcVLLNV2OydpEzMOBQII89B6+EH/wDJEgpALvl1Y+UcPsk6YkYkKKcNCDoaseEMyr5WmZVRNfsPQRpPlxRfhy+3e7N2hSVKSTkAX2dyA/hCpfaSWwJOeI/0gP75RyKReblRBLEo5O4Dep6Q4q1uspB/IMPIguK5Z+UL/TFPhk6HaO28oomhJdSXHUBn5PHLb4vVdomKBLpT4E1fybwilNqxTC5ZKiajJtHHSLOyLTMmBgwyYajUn3oIzzz8uI3xw8eal2W61rYUAdzx18BSLGZYwkgKdX8r59WEXtzJSEU0FKPrQ+ETFWWaRiSatSg/b1h48dMsrbWUlWmUhYSSoK1DEEHxfxeLZUh0heZxoLmrd8ZxTrsdoTNKrQl60VQ9HBNB9It0Yl4Ae6l3PAJyeCZcjKadhu+qAXfiNeMSxLiq7MTwqQgu9N34bmLfFBl2c6JwwMMLgRKiYMQREGIABEJKIVBEwAcG0CBCLYmhJRC4EPYRrSlkmOb2teOapTkhyAS7gbPs8dNtDYS8cytthSZkwpNHLh3GLeHb+KbOWQ7R4XViBO2z6PFf2fkoALLZ3fCgkNx5PlFlekkklKlEk7sKbU2iul2DAcW+bOC4qFpIyI18eBzl5aSfjpoFzZMpDl1FszT9oyF7X4Zq2Qk8OJ3izK8asOIkbKcnoRn4Q+uyoQPlc6hq8x9htBu7KaxZr8CvEVLOFNCwNSKU4msMGQkEgB2FNqv+0Xs6SpTkhwMjwyGWtc+POIqrKJYZTkNQjPvU8HDwbXMiLIDhKBvi4uQMMS5wCglQcsllZBkCr9QT7ERJdoAIIbEFJSeTmoPL6RIsZ0LkFwdiCpmHRLwFSVXfLmNp3Qx6kqNOJ9IjGxTZFUh6HpV40EmzUwuHSQngDhBHLM+A3hhZUCA2IE0cKrxOeUEuy8qcui98QCVBlcQ46RqbNaHHeI8cPkC/jGJvKWEqdDqW9QAaHoD4Ew4jtNMHcEpIVusCnT94rWk63zGgvG80hTIc6Gqmz4wtYxoOB9Hr4gRQrmYk4ioFtt+Gg84l3Pb0pFVB+f1gt5LXDqfYuegSQlIAIzYAdWAjRFccg7P38uXacEvCoKIBBIB6ORHXbMkqSCaHaNbrspvo6iZDmOCTKg1iI4UTjhQXEVSoWhUPxLZ4qgoAEKEJRcCBBPEkOCJgsUJUqHoIN72vAgliaZBn8yPWOdyLbjxqIZycqj6+saztlOaSru4g2scuk3ohIZiKZDGB4KEV8k1gmc0q+rQCqrNxzER/ifEGEMTuHbxEQ7XO+MoYXZ9gfOjRd3VY5YFQFHi3oQ8YSe126M2a7Sj8wP8A2Ibz9IVMlP3WGWYyGxG3Xyi2nykpSwYPUhqeAitUFFZFdG4jRnNId5QprTMVkAUtRWbbOHZw/wBc4qbQEqUQ9XyOxY0GgzEX96qwv3AphXrQl3yyfn1jKWjOhJINNC4rlrmeEPS8SbO2IZClQ+rVHk/9MWlmnpV3SKgtQ5rLjfIAvFIQeDMP2/zE+y4kpcChX/cAQzDdxnqIF2NFKRVxUOVsXAAYB8s2cb+ES0gqYUy0zH38d6xX2G1VDVU5pVqEv6Z8dYsEGpI7pNGdPi+f1LwaZUPw4AagLHm2moY+6xDn3OFaV3r9REqyTWLNmHJdn6H/ABEkzkAZqB1oB9IuJ3WdtUhcsYWHA5+A0ionT1Sx3TV9CQerZxtJyQpLYiU7MGboKxnrysuBWJAPCj8aNlBcWmGf2rbpv+dImBQJG+hI5x6F7GX18eSlS2CiMvYjgaCJtFJroQ+cXXZu/ptlXhdRYgZkjwy9c4vCbmqM/uPQ7w3NVGeua/MaQVkJJD1UHPIMPrF9JmBUK4+KZdmhLhxKYkBMERB5HokQlSoXBKRCAAwoQMMFABqEMqh9oj2tRAcB4IKwvb6TMmowoCmOZSFZdCKRxy1XVhmYElyTWpJHNo7F2tty0oUVIShOinBJ6NrGEuex41qmqCgX7oYAN/VF/J0nDLWwum7ihLqBA61L8MvGLA2zD+V9vkHq5J6xJng8RrVkjnhfJjnFNaxMq2MjVi1c82I8YxsG1lMtqgKggnR222qYKyzwVAHLQs9d3FOkVNzXYZsz/cWClPzJycPkcz6RuFXfYmCR8OSsVDMK6PlGeX0qRnrwsKDixChFWpnTLY584xlssPw1YFB88JBzD0ceXWOgXhZzhJSysOqSFONwRny4Rl72sRJHzUSctCQlgf8Ar5RfoY3nShVZQySRqxpRgSKHWsWVlklIV8rEOCKn5XChwYk9IlTbN3CkO5U9X2UQfCnSI8xTSyW/IagaCgfh3VeMJe9pV1WUlS1gMMRAbNkuOkTb0QZaAQmp0FSSdABUmufCHrhUoh1M7OWoKmgHmecSLxvFCSl3OFJmrYOEyx3cSjoAS/3irOGfeTLTp81AeZLWn+IAsnqNOkPSbwxAfId2I21c5v6xPtfamQCxTmzUrXKjOYrl2dMxSlJAAHU0zdOmW0VjyLx6LlW3vt3QdQCG6Yiz9dInzJeOuR6s2Yyp1eIX4YZYUkA5gV8Wf0h5CTL/AFAb1ZjpWoi5EM9eUoylYm7qjrXPVwonxMOJ0UMuNa8wKRNviWFhqvm7OerCGrmllNMQroauOMLqtt7xXHZ21zSUplnBWpSPin/qSAPOOvdnbEUpBVOmLP8AFhT/AGpHq8cVs+GVMxYSU5smld6mOm9k79llglE1PBVEjxjbuMeq6EmEqgpMxw8KVHO1ICoMqhLQowyOQIECJAQShBxEvH4mEiWQCdTVumsOdisL28ly0qda8SvyoBqOL/lHFxGbu9H+2HISHzGda0AyzHTaLi/LtTKxLWrFMUSTmpTHU6P0pGZqE4mJA3r9PHPKLzrOLebOZgFVP6Xc6PQvnEaagJSoknJyTQ1NQ4cAvziNZrSFhwxJDk5DlrQfSFplBUshgToaIGWXAVHnE6HSdc9gTMTiJKAoMCFMa6nE7+JjN264RZZsxFqmHMGTMXiWhaWqCDTMVD1flGp7Or/2whZBwipqxOp4xcTLN8WWZc5KVo0xAFtjk4iM8dxr8eTm91X7Lstoly5RKkFGCaouMcw5Lw5AitQKg8I114WcK7yPlUH3A6cB9Yp+03YWUyZkgqlqBDBNUuDrtSNPYrORIGL5vmPM1bxNOXGJ64Vlz0zEyRVgCoEEBJyA1S+Zc4W2eEGxhaQNMJcChOLPxCVezEy8FAKBcBnY6VbLbKGpU1Jd9N2cjkKvp1G8P2zS7OUyUY1/pLAVzdTcfe0YdF8yp0+Z8SSJqSofDTUthDZHN2fnG7veVjkBKc0nnmCGAHOvIwjsrc8iSmiU/EoVLzJOZ84f7TxPGzHkLl7P45irXakhLt8OWRUMKKIzHXc9KbtKQDiRTCSSQ4d9Mqxv7bPTh5BnoKdY5xfVpC5mEbVeulA0aYY6hZ3dIWoYAqlAxqNaZKD6g0zgpc1VDT+k58DvpECdMwodKg4DED9L5Fsxx4w18dQACXVRwfUPtXLjF9FMdpFqtBUtPwwRWoyY6U08Iv7uVLUAmahIO5CWd8i2XVoprlsRMzEFPulYIPQxtZEoqTkU6KB7yeDuHHWMsrunfpSXilCVYVShlRSTh9c/J4O5b3TIWySAHyUqaAQTnQFtcn9YuyAmhCQ+maDyLsIx3aKSqTMC0BgXyYp5OI0wvCNbunarivgzAHCGIDFC8Yy1dKSD0jQpLxwnsx2rTLUMacJerFST0whujR2K47yTNQCCD1f6D0h54+4rG2cVZlMJVDsJUmMpVFQIECEAhq0DulodhuckkECkOEwV8WXvEEla3qaYU8ANOZMUNru9gArJ9cn+8ba+iJacIAZ6knM69P20jI2uepRo3Amg4s1TDy6So5F2qCikUScwBXmaU3rCpdgWkEEkVyNWfIOdYvrpJUcJJNamjngdeNfCNDel1JKHDJADmrMG91h47p62wtmnKljEaJy7rFy+hIBfjF9Zb2StOQBoWzLaknXWK+x4VFSFAsFAhkghi2Y0q/gYaXIwd1ACUvVmcnNg+Qy1gvKZdLZNqCkupqadXrCwp0nOvGjNEJD5EHchj5uKVIyixtcvBLrqAfsBv+8Y3HnbSVkb3NWfhoSBoa8TDt3rBIq6qkajc59YatLuTqM8xUda/tDNntDKFW9/vBKdWl4OgpIy47a+uUMWi0YWKSyvy8dQNPZidaCFS3BqNnr5xVrlnCC1RWjjkHSC/h940mM7ZWodrvlaxgKVIOVDmdnGmtRFdZ7uOJRWTlv19iLj4KZm9RRsWfEjMV4wf4ZkFnyYAnpXONpNQrn6iml2ATSA7B6ajl0eNGLt+CgMn+YZ9Q9Ya7Pyu+KOz0ObfWn04xoe0iglHdHAgFIJG7K1iLVM8qxBQSuWS+udd+I9I1l1rZPeDU1y4imR5xj7BbsD90LTxLnq+XiYWu/f0KIFQxBDHajk9YixUul7e6UpqPl4BikvQuMx03jJdoLYChvnBBfJ3GuhBbUf4kzZ01Y7zEPQuQrepDAjiGPSKy9pToIJL6PWmvgzmKwTe2fkzjROewMbzsH2jEmYEqQQN86k56nz6RziYFCnvxizsCwtgfm0IJ82qIvGtM5w9O2O1pmJBSXiRHFeyfaGdZ1BJUVp1BINNwc/KOv3bbBNQFDUbg+kTnhrlGOW0p4OEqEGIhQ4atC2SSIdhK0uN+cImKvm1qVkhShqcLcQA+msZyfMw1wgcztwH1MXfbGQsKLzMKNk0pQqJ3zFftGKtIzCSXo5B155sB0jTx4RbytbumFKipSwzuwZgNsgNf8AMbD8UJktnFaFya9AKxziyWQOxJd9SPIDU7mtY0t2KwFnIbLRn2yiN6VjVpZrqwqJ48fH3tES2SWIU1E7ZdRFsJjp7lPARDnqrUVy13jTHrR5SekW6rNiY7l83o9BD/aJBShtBmwasWF0WfY1p0hi/kEhWIMNTmwGZ0gyw/H+iOfTFjX9qxAtgYYh6vSnpXwhm+L5ky1lKHW2tGeEJ7UyVUXLIFBvzLCM/DSt3vTT3JOxJrUb+tYsE2UAHq2WXHSKLs5ecqa8qQqrihcHC9Wfw6xeTZqpaSksS3ONcMeGGd1VLZQxmDIA04a1pWJE6aG9KxAtlsCNc8ufWnQQkHEcVX0qfqGIisrwmTnafYrSlIOJs9qvwasFechU1OJlBO7rY6aZekM3bZEzZgCgx0JHXSNNaECUnCEg7hwa7/qHmI57W8jEm7Uj5yoHdiDXnn41i6sciUUuoHm5L1zrUHX20F+HQSQ7B6AvTcEGjZGIs21/hzgVXQDQg5gjXVjo0TvZp9uVKwkBsQAOrLRqdn1B484yd4rOIh+6z8XIb1Dc4VaL2QpZSgDcflrrn9CM+kFZAVAg1IoOtW/tjb4/pNmuVHbEkV0J6QUoMQQPB36GJc6VjScFWzH7RCkyjiFCK1h3itJ00FlvQlDBIJH8IJ4V08I2XY3tsZR+HOxAEiqhQaZlX0jHfEEoOamjOkGmhdq86QuzWv4xqAk/9PEvlFy74ZX7kejoECBHOsIECBATL9vruMyzkpFQdMzm3qY5X8BSSy3fUVrvkKx3wiOf/wCoN1stC5YAxZgAVbM8o0xu5pOU9sxdikpZkvk2J2D5nD9+Mam6wk5JCl6uMuf29nJplFIdZKRTMkVzA3dtos7tvBKO6HHDlvsNYizVPCtamxlnUU9NuD+sZDtHe6ZC2USA4BOEtw5nkDGwsdoKg+Q33jNdr7kE5KgkuRVgw8aFv2iuNNcpuLfs/bAU4nd9fQP11YxT/wCrN4rTYkiX+deFZFGSElR/8t4xX9ibeShUqZ88ssQART8uVNIuu01k/E2WZLS2JsSP5hkDzDjrG81lj/WUury4ZZJSVGqkpHEkdMj7MJmyUDEHBIZiMujwi3SFJWoEYCkkFJzB8IYrGH8dGk245qpdolKS/wA4HQlj5Ex1a2zHdRzb0FTHN+xNgVMtAJ+VDKUeP5R1PkDHQrTM0Hvxyjb4+I5Pn5yc/vq0KVaAhOQPtzF9KU6QHrTXyiuscgLnzZuhUcJpUZCDmTMBNXZ/DSM7k0s6kaS4rZgWSagJL5P716RNXbxNWAF5gs+RbUfY6xl7otj43ccejsdxTX7NLXLRKwLSQ71Ao1CXALa6ekc+d3xFSaWV7J+HUnR9tM3yzGWmLakYm9rzM1nJBSWIqx2Pp4DaLPtFe/xFow0YMxdi2T7g09gPTosxLFIy0IJ6PDnEXjj7puXIU+PjvrnGwsEsFIUKEtiyFM0lt3o8Vty2YFQSpIG4Lhw+hprXpGkkWVKQUj5VCmdCGLfWm5jTGs/ku+GYCB8VWGhU9DqDnDFrsxSaZ8dRr/gxeWyxPgUnMAHoGDjy8TFVfiCD+lQ00bcbajbKLtTjeVVPWzO+WRB59Ies5UA6VAAVZ2I6P94cFnxBlMOOIF+UCzTBLdJDjLbqIUq69RQIECM0jgoECABEe3WUTEkHUNEiBDl0bml/XQiUt3UtVWDPQ7nJCc6l3fUxmbclYU6EgE6nRL5vp5R2S32JK0mlfeVDXjHJb+WgTijvMToXLvu5JNGploBGl/KbZ61V/dt7gIGI1ag/bOJ4nfEAAyNdMhsNyYzshMtCWSKnPUvtFhY52BgC+42D6Rz7aym7wu4JmCdLSSSGWHJccHoGP1hNpvRKUF1Nnwp01izs80kgHJQJHMEhvMeEVl83Slbqw658xF4/JossN8xzztPaJU1WIhLj82R5OM9MxGbAlvm4puI3du7PSFE4klJ3RTxB1ivPZuzILlSiOu8X5S8njlMZrlHuK8QmncSnQJbPc6k8TFled4fEllKCRioVHMJ1SBq+TnR9YjFSEd2UgJTpqTz96xXXja2Tyh5Z+kzDeWzs+0pQyABQUbaK6YSfmz9/eIdnmnE5qWasSZ0xyTmfpGOVbTHQ0XkZaMI+Zz3tWIyho2pSzUeLwhcqqTuWaLay3aQxUk4Tq2fSFFWyIoshJTiSWy3plFtY7GtDJwuM0muYGXEGLK6LKhyl6pLMsMWOTvTq8X8iW4TQMAKj2Dt57QRlc0KWPlJSwIzDCuhIiYJLgkDIilO7kC3iOkTBLCnAbY8qHoc/CGZyky0hiK06ggCnIjwioyqrvBPdwgfKHLaJzDDhhy4RnLwnlZCSzhu8K6U5D/FaRZWy2moLMpIBd+IcHZvCsZ6TKOJVAeDPQxpvg8YeNiST3mxbADPl9ol2eyS1CoLjMOaDcZEiI6bOpsQ33NOYI+tYl2yYrD32J0dLfT20B216Mg4IiDEQYQIECAggQIEBkTQ4I3Ec07UXQVKK0pUwOfdSlx/crrHTFiKW/LtMxJOLSgD+OdYvG6KxySw3moTcJwhs3IJ8jSL+ZIKgFDPYMxq+fvOKK87MqRN7jVNaEnrn5tF5ddvJASEgk0cBjyPvpGXyY8iWLSwHCBjLuKeFfpE+QcTjNIUQ/D2YoFpOL5qBySMmyYHb94u7Cp0JSMzU8NR9IynbbGqe9bB31MKAA+L++sZe3yWBjoslAON8qDwFfJoyPaeyhAUoZa84pFx9sHedq+Hl8xDDrrEK1oKgHNKGHLWgrmOaJGW5P24widJ4lhWpzimkMygG3O/7xIwhiPdfbQlCKcBtl+8FNqXTpUwQ0hNlrLq+deWUbWxoCkygcmOLLWgNesZKUsgFWjFvt5xsbFZ0T5SSKEhIcZsT/mK0xzu1p+ACmUkssDpsQdwW9IlS5ISCQO65cfpOrHbhFXd9oXLdCg6t99vMN0HCHZ15nCSn5sin+Ifswg0kucpJV3SytGLPs/mIqbdNUSA7gkkPooaDp6wozwf9zQs/B2rwYiIxSVEJy4nd6V6NBslfbaVZ2oQzFuDs5/aHLBZZZUFA83GXAg1DQ9NmKxhCx1/KobjY13PrFxZbOAxZlAUfYdIoVV3jY0pok57F8+Bz+kUy7OUk1LGrP3Ty28411rwFtDk+j6u2VYo7wl0I1BqM+o4axUKV3+BBwIhYQUHBGABBEwCYOGAhE1NDCjDFsmEILEDcnQamCBzHtpYMRUoJLg0d89wNTGVsFrNnSxSxLgqL0S27sDyjqN6XUVIUrFUghOGmY9/vHML3sEySChZxAlzmzV6D7w8uSjSXfaTMSAKmlNBF3YFYAz1331PnSMJ2YvDCO8e9r9Gfl5vpGhs15FVTThs2fV6dIx1qq3pfWy1hKCB04uYyN+2vEnDmSddtC2uYpEu0WtgVVOgHD/LRlb4ckqerueFPPIc3O0FPe6rLRMw4i/Pfl+/OI6JqTRj99YR8QPUPUkuenjBSZSlEnRtOP04wNNETZSuAB+sTpFhIDD9uUSl2MpkpcVOXGtIXdqTKScVWdv5qluVG6xckRlldcCEoKStJZkpPgEvFp2RKvhJ4ApUNXS7ecSl2EYFMxKgRycAHyVDl2ESrIF/mJKlen0h2s97i2kz0mcTn3KnkVEc8/wC2K6cMS5hORPdbcN9x5xBuKcQkJmDCoFQ4KZ/oT5xLlyyFqDuHfixFOtfLlGexUmzIBQCps68lAkGIk2zlKnSKs2HKrPTyMS5UjukKc6jm2nvWH5slgCa0Db8Ps8VCqP8ACxJFK51ApT7t4xMVLHw8stvNtoizC1eLEE68DESbeDBnahyPkeP3ioRU9SWGRDZhsjk/lFTbZxSc9KEvUc9DAtloocKufPP1OW8VTlbgvlQ/Q9IsTF6WgQUHELB4EERCSTDBcCEpVBqEIA8ImyQqh3eBTeESplSIYNWlAQhaichsKBtN4552hsPxJClh8Q5eHH0jpM+SFM9WLto+hO7Rk78sCZaku6sWJyaAPWnugEVE1xlKFIUVChArWo3J9OZi4uu9cZAZgdtuPpBX9Y8Im4UltG9efveMnJnFCgSS2dKchENJPKN5a7TiSwyfPy+59iM3ek3vJGetW2oTxr5xEReeqjxFduHpyEQZ9sxLc55fYcs4inhikIswUXKmOf3JjSXVZRgBZkk0/i1J1IAAPMjwrLilJX84dyw48+A24RsLLZU5pqWwjns+32ELoZ30lGxpmqTSiEOAKbBIHUjwEItF1ysPw0h1EYCdmBxq8YTbbQZYZJ0Yl/zCgA6l/wDEVgtcxMwfqUWLflSWBLf0+sO1EKs9kmJSCTixEluGIS0/2pB6mHJdnUnED8pFOGMJz64jFiEFTJB+UMP+pH0hRDKTsz0/SFABjyfwhbFJsUkTEpJGFbHu/wAXDqDDlrslCRQqADbH9todE7Da0IUO6UkBX8YNR1BB8odviUfxElJcJUnoFpLg88/CKkGhIs2FCQupoz6jaBaJDBiOHDkd4t7XIHcDa15t78IYtkpwQPeoivHQsZO9SQCwJOofTLM50jLzp6lE4vtTfgfe0bK9JRqWJpvw9Iy86zOHAYjTeFCnCJ+IooEhzXxAf3zhtIJBKTUVHLN4jWtDEYSaE0I02hFhm4Vj9J2+8Vtfi9SQIECEmhBGBAgENpzhxUCBDoVOpgWX54ECJxJbRn+0/wAnWBAi8eyy6c2vDXkfrGFvnJXOBAhVp8aq/N4QUv6mBAiK2jU9mPlR/IfWNtdmSen/AOYECFWOXaHavlRyP/kxUH/l6o/8QIETSnbU2LTkmGB/wj/64/8ABgQIAl3t/wAkv+Yehi6vL8nNP/sQIEbfYnSVafml/wA30iNbsh/Kn1MHAisjqgvHIRnPzI6esCBGUZs12gyPMfWK2z5f1D1gQIptj+r/2Q=="/>
          <p:cNvSpPr>
            <a:spLocks noChangeAspect="1" noChangeArrowheads="1"/>
          </p:cNvSpPr>
          <p:nvPr/>
        </p:nvSpPr>
        <p:spPr bwMode="auto">
          <a:xfrm>
            <a:off x="307975" y="-1241425"/>
            <a:ext cx="2895600" cy="2914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7413"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29190" y="2956433"/>
            <a:ext cx="940934" cy="9451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7615366" y="6642556"/>
            <a:ext cx="1595309" cy="215444"/>
          </a:xfrm>
          <a:prstGeom prst="rect">
            <a:avLst/>
          </a:prstGeom>
        </p:spPr>
        <p:txBody>
          <a:bodyPr wrap="none">
            <a:spAutoFit/>
          </a:bodyPr>
          <a:lstStyle/>
          <a:p>
            <a:r>
              <a:rPr lang="en-CA" sz="800" dirty="0"/>
              <a:t>http://dreamatico.com/wolf.html</a:t>
            </a:r>
          </a:p>
        </p:txBody>
      </p:sp>
      <p:sp>
        <p:nvSpPr>
          <p:cNvPr id="23" name="TextBox 22"/>
          <p:cNvSpPr txBox="1"/>
          <p:nvPr/>
        </p:nvSpPr>
        <p:spPr>
          <a:xfrm>
            <a:off x="284389" y="2224287"/>
            <a:ext cx="3701823" cy="461665"/>
          </a:xfrm>
          <a:prstGeom prst="rect">
            <a:avLst/>
          </a:prstGeom>
          <a:noFill/>
        </p:spPr>
        <p:txBody>
          <a:bodyPr wrap="square" rtlCol="0">
            <a:spAutoFit/>
          </a:bodyPr>
          <a:lstStyle/>
          <a:p>
            <a:r>
              <a:rPr lang="en-CA" sz="2400" b="1" dirty="0" smtClean="0"/>
              <a:t>Spatial Heterogeneity</a:t>
            </a:r>
            <a:endParaRPr lang="en-CA" sz="2400" b="1" dirty="0"/>
          </a:p>
        </p:txBody>
      </p:sp>
      <p:sp>
        <p:nvSpPr>
          <p:cNvPr id="25" name="TextBox 24"/>
          <p:cNvSpPr txBox="1"/>
          <p:nvPr/>
        </p:nvSpPr>
        <p:spPr>
          <a:xfrm>
            <a:off x="284389" y="1836003"/>
            <a:ext cx="3701823" cy="461665"/>
          </a:xfrm>
          <a:prstGeom prst="rect">
            <a:avLst/>
          </a:prstGeom>
          <a:noFill/>
        </p:spPr>
        <p:txBody>
          <a:bodyPr wrap="square" rtlCol="0">
            <a:spAutoFit/>
          </a:bodyPr>
          <a:lstStyle/>
          <a:p>
            <a:r>
              <a:rPr lang="en-CA" sz="2400" dirty="0" smtClean="0"/>
              <a:t>Spatial Refuges</a:t>
            </a:r>
            <a:endParaRPr lang="en-CA" sz="2400" dirty="0"/>
          </a:p>
        </p:txBody>
      </p:sp>
    </p:spTree>
    <p:extLst>
      <p:ext uri="{BB962C8B-B14F-4D97-AF65-F5344CB8AC3E}">
        <p14:creationId xmlns:p14="http://schemas.microsoft.com/office/powerpoint/2010/main" val="2275876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642 0.01458 C -0.06736 0.01874 -0.07622 0.02198 -0.08767 0.02337 C -0.09653 0.02637 -0.10556 0.02707 -0.11441 0.03054 C -0.12066 0.03586 -0.12761 0.03817 -0.1349 0.04048 C -0.14236 0.04673 -0.15226 0.04789 -0.16076 0.05043 C -0.16406 0.05136 -0.16736 0.05205 -0.17049 0.05344 C -0.17257 0.05436 -0.17483 0.05529 -0.17691 0.05621 C -0.17795 0.05668 -0.18004 0.0576 -0.18004 0.0576 C -0.18542 0.06477 -0.17882 0.05691 -0.18542 0.062 C -0.1882 0.06408 -0.19011 0.06871 -0.19184 0.07194 C -0.19045 0.07935 -0.18767 0.08397 -0.18229 0.08629 C -0.17483 0.09623 -0.18351 0.08605 -0.17465 0.09207 C -0.1724 0.09369 -0.17066 0.09716 -0.16823 0.09785 C -0.16076 0.10016 -0.15451 0.10225 -0.1467 0.1034 C -0.08611 0.10155 -0.0257 0.0997 0.03489 0.09646 C 0.06042 0.09693 0.10226 0.08906 0.13281 0.10202 C 0.13837 0.10988 0.1401 0.11636 0.14253 0.12654 C 0.14184 0.13694 0.14323 0.14735 0.13489 0.15082 C 0.1309 0.15869 0.12049 0.16077 0.11354 0.16216 C 0.1 0.16887 0.08212 0.16771 0.06823 0.16794 C 0.00712 0.16887 -0.05347 0.16887 -0.11441 0.16933 C -0.13646 0.17187 -0.15313 0.17303 -0.17691 0.17372 C -0.18038 0.17488 -0.1842 0.17488 -0.18767 0.1765 C -0.18872 0.17696 -0.18976 0.17951 -0.18976 0.17951 " pathEditMode="relative" ptsTypes="fffffffffffffffffffffffA">
                                      <p:cBhvr>
                                        <p:cTn id="6" dur="3000" fill="hold"/>
                                        <p:tgtEl>
                                          <p:spTgt spid="174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36</a:t>
            </a:fld>
            <a:endParaRPr lang="en-US"/>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685263" y="6600148"/>
            <a:ext cx="5609771" cy="215444"/>
          </a:xfrm>
          <a:prstGeom prst="rect">
            <a:avLst/>
          </a:prstGeom>
        </p:spPr>
        <p:txBody>
          <a:bodyPr wrap="square">
            <a:spAutoFit/>
          </a:bodyPr>
          <a:lstStyle/>
          <a:p>
            <a:r>
              <a:rPr lang="en-CA" sz="800" dirty="0"/>
              <a:t>http://www.energytrendsinsider.com/wp-content/uploads/2013/11/Seismic-Surveys-from-WWF.jpg?00cfb7</a:t>
            </a:r>
          </a:p>
        </p:txBody>
      </p:sp>
      <p:pic>
        <p:nvPicPr>
          <p:cNvPr id="6150" name="Picture 6" descr="http://mvfn.ca/wordpress/wp-content/uploads/2013/09/Woodland-Caribou-Tessier-1024x6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7175" y="3635717"/>
            <a:ext cx="2355490" cy="15884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986212" y="6707870"/>
            <a:ext cx="4572000" cy="215444"/>
          </a:xfrm>
          <a:prstGeom prst="rect">
            <a:avLst/>
          </a:prstGeom>
        </p:spPr>
        <p:txBody>
          <a:bodyPr>
            <a:spAutoFit/>
          </a:bodyPr>
          <a:lstStyle/>
          <a:p>
            <a:r>
              <a:rPr lang="en-CA" sz="800" dirty="0"/>
              <a:t>http://mvfn.ca/wordpress/wp-content/uploads/2013/09/Woodland-Caribou-Tessier-1024x690.jpg</a:t>
            </a:r>
          </a:p>
        </p:txBody>
      </p:sp>
      <p:pic>
        <p:nvPicPr>
          <p:cNvPr id="6152" name="Picture 8" descr="https://web.duke.edu/nicholas/bio217/ekc7/white_tailed_deer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7606" y="3628234"/>
            <a:ext cx="1969970" cy="1568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7175" y="6642556"/>
            <a:ext cx="4572000" cy="215444"/>
          </a:xfrm>
          <a:prstGeom prst="rect">
            <a:avLst/>
          </a:prstGeom>
        </p:spPr>
        <p:txBody>
          <a:bodyPr>
            <a:spAutoFit/>
          </a:bodyPr>
          <a:lstStyle/>
          <a:p>
            <a:r>
              <a:rPr lang="en-CA" sz="800" dirty="0"/>
              <a:t>https://web.duke.edu/nicholas/bio217/ekc7/white_tailed_deer1.jpg</a:t>
            </a:r>
          </a:p>
        </p:txBody>
      </p:sp>
      <p:pic>
        <p:nvPicPr>
          <p:cNvPr id="6154" name="Picture 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29190" y="2956433"/>
            <a:ext cx="940934" cy="9451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www.energytrendsinsider.com/wp-content/uploads/2013/11/Seismic-Surveys-from-WWF.jpg?00cfb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5250" y="4525076"/>
            <a:ext cx="3268813" cy="21827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38498" y="3682326"/>
            <a:ext cx="3702379" cy="1477328"/>
          </a:xfrm>
          <a:prstGeom prst="rect">
            <a:avLst/>
          </a:prstGeom>
          <a:noFill/>
        </p:spPr>
        <p:txBody>
          <a:bodyPr wrap="square" rtlCol="0">
            <a:spAutoFit/>
          </a:bodyPr>
          <a:lstStyle/>
          <a:p>
            <a:r>
              <a:rPr lang="en-CA" dirty="0" smtClean="0"/>
              <a:t>Industrial development can reduce spatial heterogeneity </a:t>
            </a:r>
          </a:p>
          <a:p>
            <a:r>
              <a:rPr lang="en-CA" dirty="0" smtClean="0"/>
              <a:t>(</a:t>
            </a:r>
            <a:r>
              <a:rPr lang="en-CA" i="1" dirty="0" smtClean="0"/>
              <a:t>e.g</a:t>
            </a:r>
            <a:r>
              <a:rPr lang="en-CA" dirty="0" smtClean="0"/>
              <a:t>. deforestation) and/or enhance predator movement</a:t>
            </a:r>
          </a:p>
          <a:p>
            <a:r>
              <a:rPr lang="en-CA" dirty="0" smtClean="0"/>
              <a:t>(</a:t>
            </a:r>
            <a:r>
              <a:rPr lang="en-CA" i="1" dirty="0" smtClean="0"/>
              <a:t>e.g. </a:t>
            </a:r>
            <a:r>
              <a:rPr lang="en-CA" dirty="0" smtClean="0"/>
              <a:t>seismic exploration lines)</a:t>
            </a:r>
            <a:endParaRPr lang="en-CA" dirty="0"/>
          </a:p>
        </p:txBody>
      </p:sp>
      <p:sp>
        <p:nvSpPr>
          <p:cNvPr id="18" name="TextBox 17"/>
          <p:cNvSpPr txBox="1"/>
          <p:nvPr/>
        </p:nvSpPr>
        <p:spPr>
          <a:xfrm>
            <a:off x="284389" y="2224287"/>
            <a:ext cx="3701823" cy="461665"/>
          </a:xfrm>
          <a:prstGeom prst="rect">
            <a:avLst/>
          </a:prstGeom>
          <a:noFill/>
        </p:spPr>
        <p:txBody>
          <a:bodyPr wrap="square" rtlCol="0">
            <a:spAutoFit/>
          </a:bodyPr>
          <a:lstStyle/>
          <a:p>
            <a:r>
              <a:rPr lang="en-CA" sz="2400" b="1" dirty="0" smtClean="0"/>
              <a:t>Spatial Heterogeneity</a:t>
            </a:r>
            <a:endParaRPr lang="en-CA" sz="2400" b="1" dirty="0"/>
          </a:p>
        </p:txBody>
      </p:sp>
      <p:sp>
        <p:nvSpPr>
          <p:cNvPr id="20" name="TextBox 19"/>
          <p:cNvSpPr txBox="1"/>
          <p:nvPr/>
        </p:nvSpPr>
        <p:spPr>
          <a:xfrm>
            <a:off x="284389" y="1836003"/>
            <a:ext cx="3701823" cy="461665"/>
          </a:xfrm>
          <a:prstGeom prst="rect">
            <a:avLst/>
          </a:prstGeom>
          <a:noFill/>
        </p:spPr>
        <p:txBody>
          <a:bodyPr wrap="square" rtlCol="0">
            <a:spAutoFit/>
          </a:bodyPr>
          <a:lstStyle/>
          <a:p>
            <a:r>
              <a:rPr lang="en-CA" sz="2400" dirty="0" smtClean="0"/>
              <a:t>Spatial Refuges</a:t>
            </a:r>
            <a:endParaRPr lang="en-CA" sz="2400" dirty="0"/>
          </a:p>
        </p:txBody>
      </p:sp>
    </p:spTree>
    <p:extLst>
      <p:ext uri="{BB962C8B-B14F-4D97-AF65-F5344CB8AC3E}">
        <p14:creationId xmlns:p14="http://schemas.microsoft.com/office/powerpoint/2010/main" val="26670867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37</a:t>
            </a:fld>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685263" y="6600148"/>
            <a:ext cx="5609771" cy="215444"/>
          </a:xfrm>
          <a:prstGeom prst="rect">
            <a:avLst/>
          </a:prstGeom>
        </p:spPr>
        <p:txBody>
          <a:bodyPr wrap="square">
            <a:spAutoFit/>
          </a:bodyPr>
          <a:lstStyle/>
          <a:p>
            <a:r>
              <a:rPr lang="en-CA" sz="800" dirty="0"/>
              <a:t>http://www.energytrendsinsider.com/wp-content/uploads/2013/11/Seismic-Surveys-from-WWF.jpg?00cfb7</a:t>
            </a:r>
          </a:p>
        </p:txBody>
      </p:sp>
      <p:pic>
        <p:nvPicPr>
          <p:cNvPr id="6150" name="Picture 6" descr="http://mvfn.ca/wordpress/wp-content/uploads/2013/09/Woodland-Caribou-Tessier-1024x6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7175" y="3635717"/>
            <a:ext cx="2355490" cy="15884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986212" y="6707870"/>
            <a:ext cx="4572000" cy="215444"/>
          </a:xfrm>
          <a:prstGeom prst="rect">
            <a:avLst/>
          </a:prstGeom>
        </p:spPr>
        <p:txBody>
          <a:bodyPr>
            <a:spAutoFit/>
          </a:bodyPr>
          <a:lstStyle/>
          <a:p>
            <a:r>
              <a:rPr lang="en-CA" sz="800" dirty="0"/>
              <a:t>http://mvfn.ca/wordpress/wp-content/uploads/2013/09/Woodland-Caribou-Tessier-1024x690.jpg</a:t>
            </a:r>
          </a:p>
        </p:txBody>
      </p:sp>
      <p:pic>
        <p:nvPicPr>
          <p:cNvPr id="6152" name="Picture 8" descr="https://web.duke.edu/nicholas/bio217/ekc7/white_tailed_deer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7606" y="3628234"/>
            <a:ext cx="1969970" cy="1568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7175" y="6642556"/>
            <a:ext cx="4572000" cy="215444"/>
          </a:xfrm>
          <a:prstGeom prst="rect">
            <a:avLst/>
          </a:prstGeom>
        </p:spPr>
        <p:txBody>
          <a:bodyPr>
            <a:spAutoFit/>
          </a:bodyPr>
          <a:lstStyle/>
          <a:p>
            <a:r>
              <a:rPr lang="en-CA" sz="800" dirty="0"/>
              <a:t>https://web.duke.edu/nicholas/bio217/ekc7/white_tailed_deer1.jpg</a:t>
            </a:r>
          </a:p>
        </p:txBody>
      </p:sp>
      <p:pic>
        <p:nvPicPr>
          <p:cNvPr id="6154" name="Picture 10"/>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29190" y="2956433"/>
            <a:ext cx="940934" cy="9451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www.energytrendsinsider.com/wp-content/uploads/2013/11/Seismic-Surveys-from-WWF.jpg?00cfb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5250" y="4525076"/>
            <a:ext cx="3268813" cy="218279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38498" y="3682326"/>
            <a:ext cx="3702379" cy="1200329"/>
          </a:xfrm>
          <a:prstGeom prst="rect">
            <a:avLst/>
          </a:prstGeom>
          <a:noFill/>
        </p:spPr>
        <p:txBody>
          <a:bodyPr wrap="square" rtlCol="0">
            <a:spAutoFit/>
          </a:bodyPr>
          <a:lstStyle/>
          <a:p>
            <a:r>
              <a:rPr lang="en-CA" dirty="0" smtClean="0"/>
              <a:t>Reduced segregation of deer and caribou habitat increases predation niche overlap (e.g. </a:t>
            </a:r>
            <a:r>
              <a:rPr lang="en-CA" i="1" dirty="0" smtClean="0"/>
              <a:t>where</a:t>
            </a:r>
            <a:r>
              <a:rPr lang="en-CA" dirty="0" smtClean="0"/>
              <a:t> they are hunted)</a:t>
            </a:r>
            <a:endParaRPr lang="en-CA" dirty="0"/>
          </a:p>
        </p:txBody>
      </p:sp>
      <p:sp>
        <p:nvSpPr>
          <p:cNvPr id="18" name="TextBox 17"/>
          <p:cNvSpPr txBox="1"/>
          <p:nvPr/>
        </p:nvSpPr>
        <p:spPr>
          <a:xfrm>
            <a:off x="284389" y="2224287"/>
            <a:ext cx="3701823" cy="461665"/>
          </a:xfrm>
          <a:prstGeom prst="rect">
            <a:avLst/>
          </a:prstGeom>
          <a:noFill/>
        </p:spPr>
        <p:txBody>
          <a:bodyPr wrap="square" rtlCol="0">
            <a:spAutoFit/>
          </a:bodyPr>
          <a:lstStyle/>
          <a:p>
            <a:r>
              <a:rPr lang="en-CA" sz="2400" b="1" dirty="0" smtClean="0"/>
              <a:t>Spatial Heterogeneity</a:t>
            </a:r>
            <a:endParaRPr lang="en-CA" sz="2400" b="1" dirty="0"/>
          </a:p>
        </p:txBody>
      </p:sp>
      <p:sp>
        <p:nvSpPr>
          <p:cNvPr id="20" name="TextBox 19"/>
          <p:cNvSpPr txBox="1"/>
          <p:nvPr/>
        </p:nvSpPr>
        <p:spPr>
          <a:xfrm>
            <a:off x="284389" y="1836003"/>
            <a:ext cx="3701823" cy="461665"/>
          </a:xfrm>
          <a:prstGeom prst="rect">
            <a:avLst/>
          </a:prstGeom>
          <a:noFill/>
        </p:spPr>
        <p:txBody>
          <a:bodyPr wrap="square" rtlCol="0">
            <a:spAutoFit/>
          </a:bodyPr>
          <a:lstStyle/>
          <a:p>
            <a:r>
              <a:rPr lang="en-CA" sz="2400" dirty="0" smtClean="0"/>
              <a:t>Spatial Refuges</a:t>
            </a:r>
            <a:endParaRPr lang="en-CA" sz="2400" dirty="0"/>
          </a:p>
        </p:txBody>
      </p:sp>
      <p:pic>
        <p:nvPicPr>
          <p:cNvPr id="19"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605337" y="467632"/>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sp>
        <p:nvSpPr>
          <p:cNvPr id="21" name="Right Arrow 20"/>
          <p:cNvSpPr/>
          <p:nvPr/>
        </p:nvSpPr>
        <p:spPr>
          <a:xfrm>
            <a:off x="6727045" y="2060669"/>
            <a:ext cx="1101973" cy="29703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CA"/>
          </a:p>
        </p:txBody>
      </p:sp>
      <p:sp>
        <p:nvSpPr>
          <p:cNvPr id="22" name="Rectangle 21"/>
          <p:cNvSpPr/>
          <p:nvPr/>
        </p:nvSpPr>
        <p:spPr>
          <a:xfrm>
            <a:off x="4169541" y="2289311"/>
            <a:ext cx="2569614" cy="338554"/>
          </a:xfrm>
          <a:prstGeom prst="rect">
            <a:avLst/>
          </a:prstGeom>
          <a:noFill/>
        </p:spPr>
        <p:txBody>
          <a:bodyPr wrap="none" lIns="91440" tIns="45720" rIns="91440" bIns="45720">
            <a:spAutoFit/>
          </a:bodyPr>
          <a:lstStyle/>
          <a:p>
            <a:pPr algn="ctr"/>
            <a:r>
              <a:rPr lang="en-US" sz="1600" b="1" dirty="0" smtClean="0">
                <a:ln w="1905"/>
                <a:solidFill>
                  <a:schemeClr val="accent2">
                    <a:lumMod val="75000"/>
                  </a:schemeClr>
                </a:solidFill>
                <a:effectLst>
                  <a:innerShdw blurRad="69850" dist="43180" dir="5400000">
                    <a:srgbClr val="000000">
                      <a:alpha val="65000"/>
                    </a:srgbClr>
                  </a:innerShdw>
                </a:effectLst>
              </a:rPr>
              <a:t>Decreasing spatial </a:t>
            </a:r>
            <a:r>
              <a:rPr lang="en-US" sz="1600" b="1" dirty="0" err="1" smtClean="0">
                <a:ln w="1905"/>
                <a:solidFill>
                  <a:schemeClr val="accent2">
                    <a:lumMod val="75000"/>
                  </a:schemeClr>
                </a:solidFill>
                <a:effectLst>
                  <a:innerShdw blurRad="69850" dist="43180" dir="5400000">
                    <a:srgbClr val="000000">
                      <a:alpha val="65000"/>
                    </a:srgbClr>
                  </a:innerShdw>
                </a:effectLst>
              </a:rPr>
              <a:t>sympatry</a:t>
            </a:r>
            <a:endParaRPr lang="en-US" sz="16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114778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38</a:t>
            </a:fld>
            <a:endParaRPr lang="en-US"/>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anaqua.org/files/3713/1913/4319/tanu-cu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06473" y="4446450"/>
            <a:ext cx="2895600" cy="16287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782458" y="6642334"/>
            <a:ext cx="4572000" cy="215444"/>
          </a:xfrm>
          <a:prstGeom prst="rect">
            <a:avLst/>
          </a:prstGeom>
        </p:spPr>
        <p:txBody>
          <a:bodyPr>
            <a:spAutoFit/>
          </a:bodyPr>
          <a:lstStyle/>
          <a:p>
            <a:r>
              <a:rPr lang="en-CA" sz="800" dirty="0"/>
              <a:t>http://www.vanaqua.org/files/3713/1913/4319/tanu-cute.jpg</a:t>
            </a:r>
          </a:p>
        </p:txBody>
      </p:sp>
      <p:sp>
        <p:nvSpPr>
          <p:cNvPr id="7" name="Rectangle 6"/>
          <p:cNvSpPr/>
          <p:nvPr/>
        </p:nvSpPr>
        <p:spPr>
          <a:xfrm>
            <a:off x="4410528" y="6579665"/>
            <a:ext cx="4572000" cy="215444"/>
          </a:xfrm>
          <a:prstGeom prst="rect">
            <a:avLst/>
          </a:prstGeom>
        </p:spPr>
        <p:txBody>
          <a:bodyPr>
            <a:spAutoFit/>
          </a:bodyPr>
          <a:lstStyle/>
          <a:p>
            <a:r>
              <a:rPr lang="en-CA" sz="800" dirty="0"/>
              <a:t>http://bcwhalewatchingtours.com/~bcwhalewatchingt/tipe/pictures/wildlife/Stellar_Sealion_009.jpg</a:t>
            </a:r>
          </a:p>
        </p:txBody>
      </p:sp>
      <p:pic>
        <p:nvPicPr>
          <p:cNvPr id="1030" name="Picture 6" descr="http://bcwhalewatchingtours.com/%7Ebcwhalewatchingt/tipe/pictures/wildlife/Stellar_Sealion_0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0165" y="4432867"/>
            <a:ext cx="2459492" cy="16423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http://cdn.grindtv.com/wp-content/uploads/2013/06/orca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04257" y="2220027"/>
            <a:ext cx="2895600" cy="21717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57175" y="6642334"/>
            <a:ext cx="4572000" cy="215444"/>
          </a:xfrm>
          <a:prstGeom prst="rect">
            <a:avLst/>
          </a:prstGeom>
        </p:spPr>
        <p:txBody>
          <a:bodyPr>
            <a:spAutoFit/>
          </a:bodyPr>
          <a:lstStyle/>
          <a:p>
            <a:r>
              <a:rPr lang="en-CA" sz="800" dirty="0"/>
              <a:t>http://cdn.grindtv.com/wp-content/uploads/2013/06/orca4.jpg</a:t>
            </a:r>
          </a:p>
        </p:txBody>
      </p:sp>
      <p:sp>
        <p:nvSpPr>
          <p:cNvPr id="22" name="TextBox 21"/>
          <p:cNvSpPr txBox="1"/>
          <p:nvPr/>
        </p:nvSpPr>
        <p:spPr>
          <a:xfrm>
            <a:off x="5011410" y="3516357"/>
            <a:ext cx="3550783" cy="923330"/>
          </a:xfrm>
          <a:prstGeom prst="rect">
            <a:avLst/>
          </a:prstGeom>
          <a:noFill/>
        </p:spPr>
        <p:txBody>
          <a:bodyPr wrap="square" rtlCol="0">
            <a:spAutoFit/>
          </a:bodyPr>
          <a:lstStyle/>
          <a:p>
            <a:r>
              <a:rPr lang="en-CA" dirty="0" smtClean="0"/>
              <a:t>Fisher </a:t>
            </a:r>
            <a:r>
              <a:rPr lang="en-CA" i="1" dirty="0" smtClean="0"/>
              <a:t>et al. </a:t>
            </a:r>
            <a:r>
              <a:rPr lang="en-CA" dirty="0" smtClean="0"/>
              <a:t>(2014) found that recolonizing sea otters spatially segregate from pinnipeds </a:t>
            </a:r>
            <a:endParaRPr lang="en-CA" dirty="0"/>
          </a:p>
        </p:txBody>
      </p:sp>
      <p:sp>
        <p:nvSpPr>
          <p:cNvPr id="16" name="TextBox 15"/>
          <p:cNvSpPr txBox="1"/>
          <p:nvPr/>
        </p:nvSpPr>
        <p:spPr>
          <a:xfrm>
            <a:off x="284389" y="1836003"/>
            <a:ext cx="3701823" cy="461665"/>
          </a:xfrm>
          <a:prstGeom prst="rect">
            <a:avLst/>
          </a:prstGeom>
          <a:noFill/>
        </p:spPr>
        <p:txBody>
          <a:bodyPr wrap="square" rtlCol="0">
            <a:spAutoFit/>
          </a:bodyPr>
          <a:lstStyle/>
          <a:p>
            <a:r>
              <a:rPr lang="en-CA" sz="2400" dirty="0" smtClean="0"/>
              <a:t>Spatial Refuges</a:t>
            </a:r>
            <a:endParaRPr lang="en-CA" sz="2400" dirty="0"/>
          </a:p>
        </p:txBody>
      </p:sp>
      <p:sp>
        <p:nvSpPr>
          <p:cNvPr id="17" name="TextBox 16"/>
          <p:cNvSpPr txBox="1"/>
          <p:nvPr/>
        </p:nvSpPr>
        <p:spPr>
          <a:xfrm>
            <a:off x="284389" y="2224287"/>
            <a:ext cx="3701823" cy="461665"/>
          </a:xfrm>
          <a:prstGeom prst="rect">
            <a:avLst/>
          </a:prstGeom>
          <a:noFill/>
        </p:spPr>
        <p:txBody>
          <a:bodyPr wrap="square" rtlCol="0">
            <a:spAutoFit/>
          </a:bodyPr>
          <a:lstStyle/>
          <a:p>
            <a:r>
              <a:rPr lang="en-CA" sz="2400" b="1" dirty="0" smtClean="0"/>
              <a:t>Spatial Heterogeneity</a:t>
            </a:r>
            <a:endParaRPr lang="en-CA" sz="2400" b="1" dirty="0"/>
          </a:p>
        </p:txBody>
      </p:sp>
    </p:spTree>
    <p:extLst>
      <p:ext uri="{BB962C8B-B14F-4D97-AF65-F5344CB8AC3E}">
        <p14:creationId xmlns:p14="http://schemas.microsoft.com/office/powerpoint/2010/main" val="4328712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39</a:t>
            </a:fld>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anaqua.org/files/3713/1913/4319/tanu-cu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06473" y="4446450"/>
            <a:ext cx="2895600" cy="16287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782458" y="6642334"/>
            <a:ext cx="4572000" cy="215444"/>
          </a:xfrm>
          <a:prstGeom prst="rect">
            <a:avLst/>
          </a:prstGeom>
        </p:spPr>
        <p:txBody>
          <a:bodyPr>
            <a:spAutoFit/>
          </a:bodyPr>
          <a:lstStyle/>
          <a:p>
            <a:r>
              <a:rPr lang="en-CA" sz="800" dirty="0"/>
              <a:t>http://www.vanaqua.org/files/3713/1913/4319/tanu-cute.jpg</a:t>
            </a:r>
          </a:p>
        </p:txBody>
      </p:sp>
      <p:sp>
        <p:nvSpPr>
          <p:cNvPr id="7" name="Rectangle 6"/>
          <p:cNvSpPr/>
          <p:nvPr/>
        </p:nvSpPr>
        <p:spPr>
          <a:xfrm>
            <a:off x="4410528" y="6579665"/>
            <a:ext cx="4572000" cy="215444"/>
          </a:xfrm>
          <a:prstGeom prst="rect">
            <a:avLst/>
          </a:prstGeom>
        </p:spPr>
        <p:txBody>
          <a:bodyPr>
            <a:spAutoFit/>
          </a:bodyPr>
          <a:lstStyle/>
          <a:p>
            <a:r>
              <a:rPr lang="en-CA" sz="800" dirty="0"/>
              <a:t>http://bcwhalewatchingtours.com/~bcwhalewatchingt/tipe/pictures/wildlife/Stellar_Sealion_009.jpg</a:t>
            </a:r>
          </a:p>
        </p:txBody>
      </p:sp>
      <p:pic>
        <p:nvPicPr>
          <p:cNvPr id="1030" name="Picture 6" descr="http://bcwhalewatchingtours.com/%7Ebcwhalewatchingt/tipe/pictures/wildlife/Stellar_Sealion_0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0165" y="4432867"/>
            <a:ext cx="2459492" cy="16423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http://cdn.grindtv.com/wp-content/uploads/2013/06/orca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04257" y="2220027"/>
            <a:ext cx="2895600" cy="21717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57175" y="6642334"/>
            <a:ext cx="4572000" cy="215444"/>
          </a:xfrm>
          <a:prstGeom prst="rect">
            <a:avLst/>
          </a:prstGeom>
        </p:spPr>
        <p:txBody>
          <a:bodyPr>
            <a:spAutoFit/>
          </a:bodyPr>
          <a:lstStyle/>
          <a:p>
            <a:r>
              <a:rPr lang="en-CA" sz="800" dirty="0"/>
              <a:t>http://cdn.grindtv.com/wp-content/uploads/2013/06/orca4.jpg</a:t>
            </a:r>
          </a:p>
        </p:txBody>
      </p:sp>
      <p:pic>
        <p:nvPicPr>
          <p:cNvPr id="21"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605337" y="467632"/>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011410" y="3516357"/>
            <a:ext cx="3550783" cy="923330"/>
          </a:xfrm>
          <a:prstGeom prst="rect">
            <a:avLst/>
          </a:prstGeom>
          <a:noFill/>
        </p:spPr>
        <p:txBody>
          <a:bodyPr wrap="square" rtlCol="0">
            <a:spAutoFit/>
          </a:bodyPr>
          <a:lstStyle/>
          <a:p>
            <a:r>
              <a:rPr lang="en-CA" dirty="0" smtClean="0"/>
              <a:t>Fisher </a:t>
            </a:r>
            <a:r>
              <a:rPr lang="en-CA" i="1" dirty="0" smtClean="0"/>
              <a:t>et al. </a:t>
            </a:r>
            <a:r>
              <a:rPr lang="en-CA" dirty="0" smtClean="0"/>
              <a:t>(2014) found that recolonizing sea otters spatially segregate from pinnipeds </a:t>
            </a:r>
            <a:endParaRPr lang="en-CA" dirty="0"/>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sp>
        <p:nvSpPr>
          <p:cNvPr id="17" name="TextBox 16"/>
          <p:cNvSpPr txBox="1"/>
          <p:nvPr/>
        </p:nvSpPr>
        <p:spPr>
          <a:xfrm>
            <a:off x="284389" y="1836003"/>
            <a:ext cx="3701823" cy="461665"/>
          </a:xfrm>
          <a:prstGeom prst="rect">
            <a:avLst/>
          </a:prstGeom>
          <a:noFill/>
        </p:spPr>
        <p:txBody>
          <a:bodyPr wrap="square" rtlCol="0">
            <a:spAutoFit/>
          </a:bodyPr>
          <a:lstStyle/>
          <a:p>
            <a:r>
              <a:rPr lang="en-CA" sz="2400" dirty="0" smtClean="0"/>
              <a:t>Spatial Refuges</a:t>
            </a:r>
            <a:endParaRPr lang="en-CA" sz="2400" dirty="0"/>
          </a:p>
        </p:txBody>
      </p:sp>
      <p:sp>
        <p:nvSpPr>
          <p:cNvPr id="18" name="TextBox 17"/>
          <p:cNvSpPr txBox="1"/>
          <p:nvPr/>
        </p:nvSpPr>
        <p:spPr>
          <a:xfrm>
            <a:off x="284389" y="2224287"/>
            <a:ext cx="3701823" cy="461665"/>
          </a:xfrm>
          <a:prstGeom prst="rect">
            <a:avLst/>
          </a:prstGeom>
          <a:noFill/>
        </p:spPr>
        <p:txBody>
          <a:bodyPr wrap="square" rtlCol="0">
            <a:spAutoFit/>
          </a:bodyPr>
          <a:lstStyle/>
          <a:p>
            <a:r>
              <a:rPr lang="en-CA" sz="2400" b="1" dirty="0" smtClean="0"/>
              <a:t>Spatial Heterogeneity</a:t>
            </a:r>
            <a:endParaRPr lang="en-CA" sz="2400" b="1" dirty="0"/>
          </a:p>
        </p:txBody>
      </p:sp>
    </p:spTree>
    <p:extLst>
      <p:ext uri="{BB962C8B-B14F-4D97-AF65-F5344CB8AC3E}">
        <p14:creationId xmlns:p14="http://schemas.microsoft.com/office/powerpoint/2010/main" val="15467255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4</a:t>
            </a:fld>
            <a:endParaRPr lang="en-US"/>
          </a:p>
        </p:txBody>
      </p:sp>
      <p:sp>
        <p:nvSpPr>
          <p:cNvPr id="10" name="TextBox 9"/>
          <p:cNvSpPr txBox="1"/>
          <p:nvPr/>
        </p:nvSpPr>
        <p:spPr>
          <a:xfrm>
            <a:off x="422499" y="2192714"/>
            <a:ext cx="3227420" cy="1477328"/>
          </a:xfrm>
          <a:prstGeom prst="rect">
            <a:avLst/>
          </a:prstGeom>
          <a:noFill/>
        </p:spPr>
        <p:txBody>
          <a:bodyPr wrap="square" rtlCol="0">
            <a:spAutoFit/>
          </a:bodyPr>
          <a:lstStyle/>
          <a:p>
            <a:r>
              <a:rPr lang="en-CA" b="1" dirty="0" smtClean="0"/>
              <a:t>Apparent competition</a:t>
            </a:r>
            <a:r>
              <a:rPr lang="en-CA" dirty="0" smtClean="0"/>
              <a:t>:</a:t>
            </a:r>
          </a:p>
          <a:p>
            <a:r>
              <a:rPr lang="en-CA" dirty="0" smtClean="0"/>
              <a:t>Indirect ecological interaction between at least two prey species and a shared predator</a:t>
            </a:r>
          </a:p>
          <a:p>
            <a:r>
              <a:rPr lang="en-CA" dirty="0" smtClean="0"/>
              <a:t>(Holt 1977)</a:t>
            </a:r>
            <a:endParaRPr lang="en-CA" dirty="0"/>
          </a:p>
        </p:txBody>
      </p:sp>
      <p:sp>
        <p:nvSpPr>
          <p:cNvPr id="12" name="Rectangle 11"/>
          <p:cNvSpPr/>
          <p:nvPr/>
        </p:nvSpPr>
        <p:spPr>
          <a:xfrm>
            <a:off x="591317" y="714613"/>
            <a:ext cx="8028039" cy="584775"/>
          </a:xfrm>
          <a:prstGeom prst="rect">
            <a:avLst/>
          </a:prstGeom>
        </p:spPr>
        <p:txBody>
          <a:bodyPr wrap="square">
            <a:spAutoFit/>
          </a:bodyPr>
          <a:lstStyle/>
          <a:p>
            <a:pPr algn="ctr"/>
            <a:r>
              <a:rPr lang="en-CA" sz="3200" b="1" dirty="0" smtClean="0">
                <a:solidFill>
                  <a:schemeClr val="bg1">
                    <a:lumMod val="50000"/>
                  </a:schemeClr>
                </a:solidFill>
              </a:rPr>
              <a:t>What is Apparent Competition?</a:t>
            </a:r>
            <a:endParaRPr lang="en-CA" sz="3200" b="1" dirty="0">
              <a:solidFill>
                <a:schemeClr val="bg1">
                  <a:lumMod val="50000"/>
                </a:schemeClr>
              </a:solidFill>
            </a:endParaRPr>
          </a:p>
        </p:txBody>
      </p:sp>
      <p:sp>
        <p:nvSpPr>
          <p:cNvPr id="4" name="TextBox 3"/>
          <p:cNvSpPr txBox="1"/>
          <p:nvPr/>
        </p:nvSpPr>
        <p:spPr>
          <a:xfrm>
            <a:off x="3608033" y="2251828"/>
            <a:ext cx="5231976" cy="400110"/>
          </a:xfrm>
          <a:prstGeom prst="rect">
            <a:avLst/>
          </a:prstGeom>
          <a:noFill/>
        </p:spPr>
        <p:txBody>
          <a:bodyPr wrap="square" rtlCol="0">
            <a:spAutoFit/>
          </a:bodyPr>
          <a:lstStyle/>
          <a:p>
            <a:r>
              <a:rPr lang="en-CA" sz="2000" dirty="0" smtClean="0">
                <a:solidFill>
                  <a:schemeClr val="bg1">
                    <a:lumMod val="50000"/>
                  </a:schemeClr>
                </a:solidFill>
              </a:rPr>
              <a:t>Not Limited to Predator-Prey Relationships</a:t>
            </a:r>
            <a:endParaRPr lang="en-CA" sz="2000" dirty="0">
              <a:solidFill>
                <a:schemeClr val="bg1">
                  <a:lumMod val="50000"/>
                </a:schemeClr>
              </a:solidFill>
            </a:endParaRPr>
          </a:p>
        </p:txBody>
      </p:sp>
      <p:pic>
        <p:nvPicPr>
          <p:cNvPr id="32778" name="Picture 10" descr="http://www.babymed.com/sites/default/files/shutterstock_peanut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4693" y="5756083"/>
            <a:ext cx="1015891" cy="6783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477657" y="6531207"/>
            <a:ext cx="4572000" cy="215444"/>
          </a:xfrm>
          <a:prstGeom prst="rect">
            <a:avLst/>
          </a:prstGeom>
        </p:spPr>
        <p:txBody>
          <a:bodyPr>
            <a:spAutoFit/>
          </a:bodyPr>
          <a:lstStyle/>
          <a:p>
            <a:r>
              <a:rPr lang="en-CA" sz="800" dirty="0"/>
              <a:t>http://www.babymed.com/sites/default/files/shutterstock_peanuts.jpg</a:t>
            </a:r>
          </a:p>
        </p:txBody>
      </p:sp>
      <p:pic>
        <p:nvPicPr>
          <p:cNvPr id="32780" name="Picture 12" descr="http://upload.wikimedia.org/wikipedia/commons/3/39/Sunflower_Seeds_Kaldari.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2457" y="5801031"/>
            <a:ext cx="881270" cy="58848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572000" y="6642557"/>
            <a:ext cx="4572000" cy="215444"/>
          </a:xfrm>
          <a:prstGeom prst="rect">
            <a:avLst/>
          </a:prstGeom>
        </p:spPr>
        <p:txBody>
          <a:bodyPr>
            <a:spAutoFit/>
          </a:bodyPr>
          <a:lstStyle/>
          <a:p>
            <a:r>
              <a:rPr lang="en-CA" sz="800" dirty="0"/>
              <a:t>http://upload.wikimedia.org/wikipedia/commons/3/39/Sunflower_Seeds_Kaldari.jpg</a:t>
            </a:r>
          </a:p>
        </p:txBody>
      </p:sp>
      <p:pic>
        <p:nvPicPr>
          <p:cNvPr id="32782" name="Picture 14" descr="http://www.nps.gov/prsf/naturescience/images/fox-squirre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8125" y="3499651"/>
            <a:ext cx="1481005" cy="11107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210457" y="6638929"/>
            <a:ext cx="4572000" cy="215444"/>
          </a:xfrm>
          <a:prstGeom prst="rect">
            <a:avLst/>
          </a:prstGeom>
        </p:spPr>
        <p:txBody>
          <a:bodyPr>
            <a:spAutoFit/>
          </a:bodyPr>
          <a:lstStyle/>
          <a:p>
            <a:r>
              <a:rPr lang="en-CA" sz="800" dirty="0"/>
              <a:t>http://www.nps.gov/prsf/naturescience/images/fox-squirrel.jpg</a:t>
            </a:r>
          </a:p>
        </p:txBody>
      </p:sp>
      <p:pic>
        <p:nvPicPr>
          <p:cNvPr id="32783" name="Picture 1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806144" y="4610406"/>
            <a:ext cx="13430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71099" y="4610405"/>
            <a:ext cx="13430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71099" y="3609394"/>
            <a:ext cx="1189889" cy="89126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4734" y="5636222"/>
            <a:ext cx="1379656" cy="91809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descr="http://www.sierraclub.ca/sites/sierraclub.ca/files/images/caribou1_0.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93919" y="5678990"/>
            <a:ext cx="1230774" cy="9635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56142" y="6269596"/>
            <a:ext cx="2934801" cy="261610"/>
          </a:xfrm>
          <a:prstGeom prst="rect">
            <a:avLst/>
          </a:prstGeom>
          <a:noFill/>
        </p:spPr>
        <p:txBody>
          <a:bodyPr wrap="square" rtlCol="0">
            <a:spAutoFit/>
          </a:bodyPr>
          <a:lstStyle/>
          <a:p>
            <a:r>
              <a:rPr lang="en-CA" sz="1050" dirty="0" smtClean="0"/>
              <a:t>Brown and Morgan 1995</a:t>
            </a:r>
            <a:endParaRPr lang="en-CA" sz="1050" dirty="0"/>
          </a:p>
        </p:txBody>
      </p:sp>
    </p:spTree>
    <p:extLst>
      <p:ext uri="{BB962C8B-B14F-4D97-AF65-F5344CB8AC3E}">
        <p14:creationId xmlns:p14="http://schemas.microsoft.com/office/powerpoint/2010/main" val="7346158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1"/>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971061C-0428-43A2-94A9-B42528165B4A}" type="slidenum">
              <a:rPr lang="en-US" smtClean="0"/>
              <a:pPr/>
              <a:t>40</a:t>
            </a:fld>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8998" y="1149437"/>
            <a:ext cx="590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9657" y="933424"/>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anaqua.org/files/3713/1913/4319/tanu-cut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06473" y="4446450"/>
            <a:ext cx="2895600" cy="16287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782458" y="6642334"/>
            <a:ext cx="4572000" cy="215444"/>
          </a:xfrm>
          <a:prstGeom prst="rect">
            <a:avLst/>
          </a:prstGeom>
        </p:spPr>
        <p:txBody>
          <a:bodyPr>
            <a:spAutoFit/>
          </a:bodyPr>
          <a:lstStyle/>
          <a:p>
            <a:r>
              <a:rPr lang="en-CA" sz="800" dirty="0"/>
              <a:t>http://www.vanaqua.org/files/3713/1913/4319/tanu-cute.jpg</a:t>
            </a:r>
          </a:p>
        </p:txBody>
      </p:sp>
      <p:sp>
        <p:nvSpPr>
          <p:cNvPr id="7" name="Rectangle 6"/>
          <p:cNvSpPr/>
          <p:nvPr/>
        </p:nvSpPr>
        <p:spPr>
          <a:xfrm>
            <a:off x="4410528" y="6579665"/>
            <a:ext cx="4572000" cy="215444"/>
          </a:xfrm>
          <a:prstGeom prst="rect">
            <a:avLst/>
          </a:prstGeom>
        </p:spPr>
        <p:txBody>
          <a:bodyPr>
            <a:spAutoFit/>
          </a:bodyPr>
          <a:lstStyle/>
          <a:p>
            <a:r>
              <a:rPr lang="en-CA" sz="800" dirty="0"/>
              <a:t>http://bcwhalewatchingtours.com/~bcwhalewatchingt/tipe/pictures/wildlife/Stellar_Sealion_009.jpg</a:t>
            </a:r>
          </a:p>
        </p:txBody>
      </p:sp>
      <p:pic>
        <p:nvPicPr>
          <p:cNvPr id="1030" name="Picture 6" descr="http://bcwhalewatchingtours.com/%7Ebcwhalewatchingt/tipe/pictures/wildlife/Stellar_Sealion_0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0165" y="4432867"/>
            <a:ext cx="2459492" cy="16423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http://cdn.grindtv.com/wp-content/uploads/2013/06/orca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04257" y="2220027"/>
            <a:ext cx="2895600" cy="21717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57175" y="6642334"/>
            <a:ext cx="4572000" cy="215444"/>
          </a:xfrm>
          <a:prstGeom prst="rect">
            <a:avLst/>
          </a:prstGeom>
        </p:spPr>
        <p:txBody>
          <a:bodyPr>
            <a:spAutoFit/>
          </a:bodyPr>
          <a:lstStyle/>
          <a:p>
            <a:r>
              <a:rPr lang="en-CA" sz="800" dirty="0"/>
              <a:t>http://cdn.grindtv.com/wp-content/uploads/2013/06/orca4.jpg</a:t>
            </a:r>
          </a:p>
        </p:txBody>
      </p:sp>
      <p:pic>
        <p:nvPicPr>
          <p:cNvPr id="21" name="Picture 2" descr="https://lh6.googleusercontent.com/a57XTzCU7h4TPz8KkJFW1xkHgBbcN9ScODfcTU_ymwotedkC0yBP17MQ71wYWOHTKpzVVlXI-zv3WzEiZQaFOXFjElLQvW2scDIPEW2pV5J03K1TKzSkp2w5QL7pEAzknE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605337" y="467632"/>
            <a:ext cx="3952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447071" y="3429001"/>
            <a:ext cx="3283973" cy="1200329"/>
          </a:xfrm>
          <a:prstGeom prst="rect">
            <a:avLst/>
          </a:prstGeom>
          <a:noFill/>
        </p:spPr>
        <p:txBody>
          <a:bodyPr wrap="square" rtlCol="0">
            <a:spAutoFit/>
          </a:bodyPr>
          <a:lstStyle/>
          <a:p>
            <a:r>
              <a:rPr lang="en-CA" dirty="0" smtClean="0"/>
              <a:t>By moving away from apparent competitors, their predation niche overlap (</a:t>
            </a:r>
            <a:r>
              <a:rPr lang="en-CA" i="1" dirty="0" smtClean="0"/>
              <a:t>e.g. where</a:t>
            </a:r>
            <a:r>
              <a:rPr lang="en-CA" dirty="0" smtClean="0"/>
              <a:t> they are hunted) is reduced</a:t>
            </a:r>
            <a:endParaRPr lang="en-CA" dirty="0"/>
          </a:p>
        </p:txBody>
      </p:sp>
      <p:sp>
        <p:nvSpPr>
          <p:cNvPr id="6" name="TextBox 5"/>
          <p:cNvSpPr txBox="1"/>
          <p:nvPr/>
        </p:nvSpPr>
        <p:spPr>
          <a:xfrm>
            <a:off x="391885" y="467632"/>
            <a:ext cx="4615544" cy="1292662"/>
          </a:xfrm>
          <a:prstGeom prst="rect">
            <a:avLst/>
          </a:prstGeom>
          <a:noFill/>
        </p:spPr>
        <p:txBody>
          <a:bodyPr wrap="square" rtlCol="0">
            <a:spAutoFit/>
          </a:bodyPr>
          <a:lstStyle/>
          <a:p>
            <a:r>
              <a:rPr lang="en-CA" sz="2400" b="1" dirty="0" smtClean="0"/>
              <a:t>Q: </a:t>
            </a:r>
            <a:r>
              <a:rPr lang="en-CA" dirty="0" smtClean="0"/>
              <a:t>Considering</a:t>
            </a:r>
          </a:p>
          <a:p>
            <a:pPr marL="800100" lvl="1" indent="-342900">
              <a:buAutoNum type="arabicPeriod"/>
            </a:pPr>
            <a:r>
              <a:rPr lang="en-CA" dirty="0" smtClean="0"/>
              <a:t>Niche overlap (    )</a:t>
            </a:r>
          </a:p>
          <a:p>
            <a:pPr marL="800100" lvl="1" indent="-342900">
              <a:buAutoNum type="arabicPeriod"/>
            </a:pPr>
            <a:r>
              <a:rPr lang="en-CA" dirty="0" smtClean="0"/>
              <a:t>Relative competitive fitness (           )</a:t>
            </a:r>
          </a:p>
          <a:p>
            <a:r>
              <a:rPr lang="en-CA" dirty="0" smtClean="0"/>
              <a:t>how can apparent competition be stabilized?</a:t>
            </a:r>
            <a:endParaRPr lang="en-CA" dirty="0"/>
          </a:p>
        </p:txBody>
      </p:sp>
      <p:sp>
        <p:nvSpPr>
          <p:cNvPr id="9" name="Right Arrow 8"/>
          <p:cNvSpPr/>
          <p:nvPr/>
        </p:nvSpPr>
        <p:spPr>
          <a:xfrm rot="10800000">
            <a:off x="5822478" y="2043057"/>
            <a:ext cx="1101973" cy="29703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CA"/>
          </a:p>
        </p:txBody>
      </p:sp>
      <p:sp>
        <p:nvSpPr>
          <p:cNvPr id="19" name="TextBox 18"/>
          <p:cNvSpPr txBox="1"/>
          <p:nvPr/>
        </p:nvSpPr>
        <p:spPr>
          <a:xfrm>
            <a:off x="284389" y="1836003"/>
            <a:ext cx="3701823" cy="461665"/>
          </a:xfrm>
          <a:prstGeom prst="rect">
            <a:avLst/>
          </a:prstGeom>
          <a:noFill/>
        </p:spPr>
        <p:txBody>
          <a:bodyPr wrap="square" rtlCol="0">
            <a:spAutoFit/>
          </a:bodyPr>
          <a:lstStyle/>
          <a:p>
            <a:r>
              <a:rPr lang="en-CA" sz="2400" dirty="0" smtClean="0"/>
              <a:t>Spatial Refuges</a:t>
            </a:r>
            <a:endParaRPr lang="en-CA" sz="2400" dirty="0"/>
          </a:p>
        </p:txBody>
      </p:sp>
      <p:sp>
        <p:nvSpPr>
          <p:cNvPr id="22" name="TextBox 21"/>
          <p:cNvSpPr txBox="1"/>
          <p:nvPr/>
        </p:nvSpPr>
        <p:spPr>
          <a:xfrm>
            <a:off x="284389" y="2224287"/>
            <a:ext cx="3701823" cy="461665"/>
          </a:xfrm>
          <a:prstGeom prst="rect">
            <a:avLst/>
          </a:prstGeom>
          <a:noFill/>
        </p:spPr>
        <p:txBody>
          <a:bodyPr wrap="square" rtlCol="0">
            <a:spAutoFit/>
          </a:bodyPr>
          <a:lstStyle/>
          <a:p>
            <a:r>
              <a:rPr lang="en-CA" sz="2400" b="1" dirty="0" smtClean="0"/>
              <a:t>Spatial Heterogeneity</a:t>
            </a:r>
            <a:endParaRPr lang="en-CA" sz="2400" b="1" dirty="0"/>
          </a:p>
        </p:txBody>
      </p:sp>
      <p:sp>
        <p:nvSpPr>
          <p:cNvPr id="23" name="Rectangle 22"/>
          <p:cNvSpPr/>
          <p:nvPr/>
        </p:nvSpPr>
        <p:spPr>
          <a:xfrm>
            <a:off x="5079209" y="2191571"/>
            <a:ext cx="3234637" cy="584775"/>
          </a:xfrm>
          <a:prstGeom prst="rect">
            <a:avLst/>
          </a:prstGeom>
          <a:noFill/>
        </p:spPr>
        <p:txBody>
          <a:bodyPr wrap="square" lIns="91440" tIns="45720" rIns="91440" bIns="45720">
            <a:spAutoFit/>
          </a:bodyPr>
          <a:lstStyle/>
          <a:p>
            <a:pPr algn="ctr"/>
            <a:r>
              <a:rPr lang="en-US" sz="1600" b="1" dirty="0" smtClean="0">
                <a:ln w="1905"/>
                <a:solidFill>
                  <a:schemeClr val="accent2">
                    <a:lumMod val="75000"/>
                  </a:schemeClr>
                </a:solidFill>
                <a:effectLst>
                  <a:innerShdw blurRad="69850" dist="43180" dir="5400000">
                    <a:srgbClr val="000000">
                      <a:alpha val="65000"/>
                    </a:srgbClr>
                  </a:innerShdw>
                </a:effectLst>
              </a:rPr>
              <a:t>Choosing areas spatially segregated from apparent competitor</a:t>
            </a:r>
            <a:endParaRPr lang="en-US" sz="1600"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670962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41</a:t>
            </a:fld>
            <a:endParaRPr lang="en-US"/>
          </a:p>
        </p:txBody>
      </p:sp>
      <p:sp>
        <p:nvSpPr>
          <p:cNvPr id="4" name="TextBox 3"/>
          <p:cNvSpPr txBox="1"/>
          <p:nvPr/>
        </p:nvSpPr>
        <p:spPr>
          <a:xfrm>
            <a:off x="307748" y="1262622"/>
            <a:ext cx="6034058" cy="1200329"/>
          </a:xfrm>
          <a:prstGeom prst="rect">
            <a:avLst/>
          </a:prstGeom>
          <a:noFill/>
        </p:spPr>
        <p:txBody>
          <a:bodyPr wrap="square" rtlCol="0">
            <a:spAutoFit/>
          </a:bodyPr>
          <a:lstStyle/>
          <a:p>
            <a:endParaRPr lang="en-CA" dirty="0" smtClean="0"/>
          </a:p>
          <a:p>
            <a:pPr marL="342900" indent="-342900">
              <a:buAutoNum type="arabicPeriod"/>
            </a:pPr>
            <a:r>
              <a:rPr lang="en-CA" dirty="0" smtClean="0"/>
              <a:t>Human-induced changes to:</a:t>
            </a:r>
          </a:p>
          <a:p>
            <a:pPr marL="800100" lvl="1" indent="-342900">
              <a:buFont typeface="+mj-lt"/>
              <a:buAutoNum type="alphaUcPeriod"/>
            </a:pPr>
            <a:r>
              <a:rPr lang="en-CA" dirty="0" smtClean="0"/>
              <a:t>Resources (alteration of habitats)</a:t>
            </a:r>
          </a:p>
          <a:p>
            <a:endParaRPr lang="en-CA" dirty="0"/>
          </a:p>
        </p:txBody>
      </p:sp>
      <p:sp>
        <p:nvSpPr>
          <p:cNvPr id="5" name="Rectangle 4"/>
          <p:cNvSpPr/>
          <p:nvPr/>
        </p:nvSpPr>
        <p:spPr>
          <a:xfrm>
            <a:off x="591317" y="714613"/>
            <a:ext cx="8028039" cy="461665"/>
          </a:xfrm>
          <a:prstGeom prst="rect">
            <a:avLst/>
          </a:prstGeom>
        </p:spPr>
        <p:txBody>
          <a:bodyPr wrap="square">
            <a:spAutoFit/>
          </a:bodyPr>
          <a:lstStyle/>
          <a:p>
            <a:r>
              <a:rPr lang="en-CA" sz="2400" b="1" dirty="0">
                <a:solidFill>
                  <a:schemeClr val="bg1">
                    <a:lumMod val="50000"/>
                  </a:schemeClr>
                </a:solidFill>
              </a:rPr>
              <a:t>Common </a:t>
            </a:r>
            <a:r>
              <a:rPr lang="en-CA" sz="2400" b="1" dirty="0" smtClean="0">
                <a:solidFill>
                  <a:schemeClr val="bg1">
                    <a:lumMod val="50000"/>
                  </a:schemeClr>
                </a:solidFill>
              </a:rPr>
              <a:t>Elements </a:t>
            </a:r>
            <a:r>
              <a:rPr lang="en-CA" sz="2400" b="1" dirty="0">
                <a:solidFill>
                  <a:schemeClr val="bg1">
                    <a:lumMod val="50000"/>
                  </a:schemeClr>
                </a:solidFill>
              </a:rPr>
              <a:t>of </a:t>
            </a:r>
            <a:r>
              <a:rPr lang="en-CA" sz="2400" b="1" dirty="0" smtClean="0">
                <a:solidFill>
                  <a:schemeClr val="bg1">
                    <a:lumMod val="50000"/>
                  </a:schemeClr>
                </a:solidFill>
              </a:rPr>
              <a:t>Asymmetric Apparent Competition </a:t>
            </a:r>
            <a:endParaRPr lang="en-CA" sz="2400" b="1" dirty="0">
              <a:solidFill>
                <a:schemeClr val="bg1">
                  <a:lumMod val="50000"/>
                </a:schemeClr>
              </a:solidFill>
            </a:endParaRPr>
          </a:p>
        </p:txBody>
      </p:sp>
      <p:pic>
        <p:nvPicPr>
          <p:cNvPr id="10" name="Picture 2" descr="http://edienet.s3.amazonaws.com/library/features/images/64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8873" y="1176277"/>
            <a:ext cx="2226494" cy="14843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176860" y="6642557"/>
            <a:ext cx="4572000" cy="215444"/>
          </a:xfrm>
          <a:prstGeom prst="rect">
            <a:avLst/>
          </a:prstGeom>
        </p:spPr>
        <p:txBody>
          <a:bodyPr>
            <a:spAutoFit/>
          </a:bodyPr>
          <a:lstStyle/>
          <a:p>
            <a:r>
              <a:rPr lang="en-CA" sz="800" dirty="0"/>
              <a:t>http://edienet.s3.amazonaws.com/library/features/images/6431.jpg</a:t>
            </a:r>
          </a:p>
        </p:txBody>
      </p:sp>
    </p:spTree>
    <p:extLst>
      <p:ext uri="{BB962C8B-B14F-4D97-AF65-F5344CB8AC3E}">
        <p14:creationId xmlns:p14="http://schemas.microsoft.com/office/powerpoint/2010/main" val="20281590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42</a:t>
            </a:fld>
            <a:endParaRPr lang="en-US"/>
          </a:p>
        </p:txBody>
      </p:sp>
      <p:sp>
        <p:nvSpPr>
          <p:cNvPr id="4" name="TextBox 3"/>
          <p:cNvSpPr txBox="1"/>
          <p:nvPr/>
        </p:nvSpPr>
        <p:spPr>
          <a:xfrm>
            <a:off x="307748" y="1262622"/>
            <a:ext cx="6034058" cy="1477328"/>
          </a:xfrm>
          <a:prstGeom prst="rect">
            <a:avLst/>
          </a:prstGeom>
          <a:noFill/>
        </p:spPr>
        <p:txBody>
          <a:bodyPr wrap="square" rtlCol="0">
            <a:spAutoFit/>
          </a:bodyPr>
          <a:lstStyle/>
          <a:p>
            <a:endParaRPr lang="en-CA" dirty="0" smtClean="0"/>
          </a:p>
          <a:p>
            <a:pPr marL="342900" indent="-342900">
              <a:buAutoNum type="arabicPeriod"/>
            </a:pPr>
            <a:r>
              <a:rPr lang="en-CA" dirty="0" smtClean="0"/>
              <a:t>Human-induced changes to:</a:t>
            </a:r>
          </a:p>
          <a:p>
            <a:pPr marL="800100" lvl="1" indent="-342900">
              <a:buFont typeface="+mj-lt"/>
              <a:buAutoNum type="alphaUcPeriod"/>
            </a:pPr>
            <a:r>
              <a:rPr lang="en-CA" dirty="0" smtClean="0"/>
              <a:t>Resources (alteration of habitats)</a:t>
            </a:r>
          </a:p>
          <a:p>
            <a:pPr marL="800100" lvl="1" indent="-342900">
              <a:buFont typeface="+mj-lt"/>
              <a:buAutoNum type="alphaUcPeriod"/>
            </a:pPr>
            <a:r>
              <a:rPr lang="en-CA" dirty="0" smtClean="0"/>
              <a:t>Predator and Prey Communities (introduced species)</a:t>
            </a:r>
          </a:p>
          <a:p>
            <a:pPr lvl="1"/>
            <a:endParaRPr lang="en-CA" dirty="0"/>
          </a:p>
        </p:txBody>
      </p:sp>
      <p:sp>
        <p:nvSpPr>
          <p:cNvPr id="5" name="Rectangle 4"/>
          <p:cNvSpPr/>
          <p:nvPr/>
        </p:nvSpPr>
        <p:spPr>
          <a:xfrm>
            <a:off x="591317" y="714613"/>
            <a:ext cx="8028039" cy="461665"/>
          </a:xfrm>
          <a:prstGeom prst="rect">
            <a:avLst/>
          </a:prstGeom>
        </p:spPr>
        <p:txBody>
          <a:bodyPr wrap="square">
            <a:spAutoFit/>
          </a:bodyPr>
          <a:lstStyle/>
          <a:p>
            <a:r>
              <a:rPr lang="en-CA" sz="2400" b="1" dirty="0">
                <a:solidFill>
                  <a:schemeClr val="bg1">
                    <a:lumMod val="50000"/>
                  </a:schemeClr>
                </a:solidFill>
              </a:rPr>
              <a:t>Common </a:t>
            </a:r>
            <a:r>
              <a:rPr lang="en-CA" sz="2400" b="1" dirty="0" smtClean="0">
                <a:solidFill>
                  <a:schemeClr val="bg1">
                    <a:lumMod val="50000"/>
                  </a:schemeClr>
                </a:solidFill>
              </a:rPr>
              <a:t>Elements </a:t>
            </a:r>
            <a:r>
              <a:rPr lang="en-CA" sz="2400" b="1" dirty="0">
                <a:solidFill>
                  <a:schemeClr val="bg1">
                    <a:lumMod val="50000"/>
                  </a:schemeClr>
                </a:solidFill>
              </a:rPr>
              <a:t>of </a:t>
            </a:r>
            <a:r>
              <a:rPr lang="en-CA" sz="2400" b="1" dirty="0" smtClean="0">
                <a:solidFill>
                  <a:schemeClr val="bg1">
                    <a:lumMod val="50000"/>
                  </a:schemeClr>
                </a:solidFill>
              </a:rPr>
              <a:t>Asymmetric Apparent Competition </a:t>
            </a:r>
            <a:endParaRPr lang="en-CA" sz="2400" b="1" dirty="0">
              <a:solidFill>
                <a:schemeClr val="bg1">
                  <a:lumMod val="50000"/>
                </a:schemeClr>
              </a:solidFill>
            </a:endParaRPr>
          </a:p>
        </p:txBody>
      </p:sp>
      <p:pic>
        <p:nvPicPr>
          <p:cNvPr id="8" name="Picture 2" descr="http://edienet.s3.amazonaws.com/library/features/images/64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8873" y="1176277"/>
            <a:ext cx="2226494" cy="14843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 name="Picture 11" descr="http://www.dpi.nsw.gov.au/__data/assets/image/0005/444173/Vanessa-Macdonald_feral-pig-we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8873" y="2423322"/>
            <a:ext cx="2226494" cy="17220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494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43</a:t>
            </a:fld>
            <a:endParaRPr lang="en-US"/>
          </a:p>
        </p:txBody>
      </p:sp>
      <p:sp>
        <p:nvSpPr>
          <p:cNvPr id="4" name="TextBox 3"/>
          <p:cNvSpPr txBox="1"/>
          <p:nvPr/>
        </p:nvSpPr>
        <p:spPr>
          <a:xfrm>
            <a:off x="307748" y="1262622"/>
            <a:ext cx="6034058" cy="3416320"/>
          </a:xfrm>
          <a:prstGeom prst="rect">
            <a:avLst/>
          </a:prstGeom>
          <a:noFill/>
        </p:spPr>
        <p:txBody>
          <a:bodyPr wrap="square" rtlCol="0">
            <a:spAutoFit/>
          </a:bodyPr>
          <a:lstStyle/>
          <a:p>
            <a:endParaRPr lang="en-CA" dirty="0" smtClean="0"/>
          </a:p>
          <a:p>
            <a:pPr marL="342900" indent="-342900">
              <a:buAutoNum type="arabicPeriod"/>
            </a:pPr>
            <a:r>
              <a:rPr lang="en-CA" dirty="0" smtClean="0"/>
              <a:t>Human-induced changes to:</a:t>
            </a:r>
          </a:p>
          <a:p>
            <a:pPr marL="800100" lvl="1" indent="-342900">
              <a:buFont typeface="+mj-lt"/>
              <a:buAutoNum type="alphaUcPeriod"/>
            </a:pPr>
            <a:r>
              <a:rPr lang="en-CA" dirty="0" smtClean="0"/>
              <a:t>Resources (alteration of habitats)</a:t>
            </a:r>
          </a:p>
          <a:p>
            <a:pPr marL="800100" lvl="1" indent="-342900">
              <a:buFont typeface="+mj-lt"/>
              <a:buAutoNum type="alphaUcPeriod"/>
            </a:pPr>
            <a:r>
              <a:rPr lang="en-CA" dirty="0" smtClean="0"/>
              <a:t>Predator and Prey Communities (introduced species)</a:t>
            </a:r>
          </a:p>
          <a:p>
            <a:pPr marL="800100" lvl="1" indent="-342900">
              <a:buFont typeface="+mj-lt"/>
              <a:buAutoNum type="alphaUcPeriod"/>
            </a:pPr>
            <a:endParaRPr lang="en-CA" dirty="0"/>
          </a:p>
          <a:p>
            <a:pPr lvl="1"/>
            <a:endParaRPr lang="en-CA" dirty="0" smtClean="0"/>
          </a:p>
          <a:p>
            <a:pPr marL="342900" indent="-342900">
              <a:buAutoNum type="arabicPeriod"/>
            </a:pPr>
            <a:r>
              <a:rPr lang="en-CA" dirty="0" smtClean="0"/>
              <a:t>Predator population supported by an abundant primary prey species</a:t>
            </a:r>
          </a:p>
          <a:p>
            <a:pPr marL="800100" lvl="1" indent="-342900">
              <a:buFont typeface="+mj-lt"/>
              <a:buAutoNum type="alphaUcPeriod"/>
            </a:pPr>
            <a:r>
              <a:rPr lang="en-CA" dirty="0" smtClean="0"/>
              <a:t>Native species with increasing populations due to human-induced change</a:t>
            </a:r>
          </a:p>
          <a:p>
            <a:pPr marL="800100" lvl="1" indent="-342900">
              <a:buFont typeface="+mj-lt"/>
              <a:buAutoNum type="alphaUcPeriod"/>
            </a:pPr>
            <a:r>
              <a:rPr lang="en-CA" dirty="0" smtClean="0"/>
              <a:t>Introduced species</a:t>
            </a:r>
          </a:p>
          <a:p>
            <a:endParaRPr lang="en-CA" dirty="0"/>
          </a:p>
        </p:txBody>
      </p:sp>
      <p:sp>
        <p:nvSpPr>
          <p:cNvPr id="5" name="Rectangle 4"/>
          <p:cNvSpPr/>
          <p:nvPr/>
        </p:nvSpPr>
        <p:spPr>
          <a:xfrm>
            <a:off x="591317" y="714613"/>
            <a:ext cx="8028039" cy="461665"/>
          </a:xfrm>
          <a:prstGeom prst="rect">
            <a:avLst/>
          </a:prstGeom>
        </p:spPr>
        <p:txBody>
          <a:bodyPr wrap="square">
            <a:spAutoFit/>
          </a:bodyPr>
          <a:lstStyle/>
          <a:p>
            <a:r>
              <a:rPr lang="en-CA" sz="2400" b="1" dirty="0">
                <a:solidFill>
                  <a:schemeClr val="bg1">
                    <a:lumMod val="50000"/>
                  </a:schemeClr>
                </a:solidFill>
              </a:rPr>
              <a:t>Common </a:t>
            </a:r>
            <a:r>
              <a:rPr lang="en-CA" sz="2400" b="1" dirty="0" smtClean="0">
                <a:solidFill>
                  <a:schemeClr val="bg1">
                    <a:lumMod val="50000"/>
                  </a:schemeClr>
                </a:solidFill>
              </a:rPr>
              <a:t>Elements </a:t>
            </a:r>
            <a:r>
              <a:rPr lang="en-CA" sz="2400" b="1" dirty="0">
                <a:solidFill>
                  <a:schemeClr val="bg1">
                    <a:lumMod val="50000"/>
                  </a:schemeClr>
                </a:solidFill>
              </a:rPr>
              <a:t>of </a:t>
            </a:r>
            <a:r>
              <a:rPr lang="en-CA" sz="2400" b="1" dirty="0" smtClean="0">
                <a:solidFill>
                  <a:schemeClr val="bg1">
                    <a:lumMod val="50000"/>
                  </a:schemeClr>
                </a:solidFill>
              </a:rPr>
              <a:t>Asymmetric Apparent Competition </a:t>
            </a:r>
            <a:endParaRPr lang="en-CA" sz="2400" b="1" dirty="0">
              <a:solidFill>
                <a:schemeClr val="bg1">
                  <a:lumMod val="50000"/>
                </a:schemeClr>
              </a:solidFill>
            </a:endParaRPr>
          </a:p>
        </p:txBody>
      </p:sp>
      <p:pic>
        <p:nvPicPr>
          <p:cNvPr id="9" name="Picture 2" descr="http://edienet.s3.amazonaws.com/library/features/images/64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8873" y="1176277"/>
            <a:ext cx="2226494" cy="14843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1" descr="http://www.dpi.nsw.gov.au/__data/assets/image/0005/444173/Vanessa-Macdonald_feral-pig-we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8873" y="2423322"/>
            <a:ext cx="2226494" cy="17220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494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44</a:t>
            </a:fld>
            <a:endParaRPr lang="en-US"/>
          </a:p>
        </p:txBody>
      </p:sp>
      <p:sp>
        <p:nvSpPr>
          <p:cNvPr id="4" name="TextBox 3"/>
          <p:cNvSpPr txBox="1"/>
          <p:nvPr/>
        </p:nvSpPr>
        <p:spPr>
          <a:xfrm>
            <a:off x="307748" y="1262622"/>
            <a:ext cx="6034058" cy="4801314"/>
          </a:xfrm>
          <a:prstGeom prst="rect">
            <a:avLst/>
          </a:prstGeom>
          <a:noFill/>
        </p:spPr>
        <p:txBody>
          <a:bodyPr wrap="square" rtlCol="0">
            <a:spAutoFit/>
          </a:bodyPr>
          <a:lstStyle/>
          <a:p>
            <a:endParaRPr lang="en-CA" dirty="0" smtClean="0"/>
          </a:p>
          <a:p>
            <a:pPr marL="342900" indent="-342900">
              <a:buAutoNum type="arabicPeriod"/>
            </a:pPr>
            <a:r>
              <a:rPr lang="en-CA" dirty="0" smtClean="0"/>
              <a:t>Human-induced changes to:</a:t>
            </a:r>
          </a:p>
          <a:p>
            <a:pPr marL="800100" lvl="1" indent="-342900">
              <a:buFont typeface="+mj-lt"/>
              <a:buAutoNum type="alphaUcPeriod"/>
            </a:pPr>
            <a:r>
              <a:rPr lang="en-CA" dirty="0" smtClean="0"/>
              <a:t>Resources (alteration of habitats)</a:t>
            </a:r>
          </a:p>
          <a:p>
            <a:pPr marL="800100" lvl="1" indent="-342900">
              <a:buFont typeface="+mj-lt"/>
              <a:buAutoNum type="alphaUcPeriod"/>
            </a:pPr>
            <a:r>
              <a:rPr lang="en-CA" dirty="0" smtClean="0"/>
              <a:t>Predator and Prey Communities (introduced species)</a:t>
            </a:r>
          </a:p>
          <a:p>
            <a:pPr marL="800100" lvl="1" indent="-342900">
              <a:buFont typeface="+mj-lt"/>
              <a:buAutoNum type="alphaUcPeriod"/>
            </a:pPr>
            <a:endParaRPr lang="en-CA" dirty="0"/>
          </a:p>
          <a:p>
            <a:pPr lvl="1"/>
            <a:endParaRPr lang="en-CA" dirty="0" smtClean="0"/>
          </a:p>
          <a:p>
            <a:pPr marL="342900" indent="-342900">
              <a:buAutoNum type="arabicPeriod"/>
            </a:pPr>
            <a:r>
              <a:rPr lang="en-CA" dirty="0" smtClean="0"/>
              <a:t>Predator population supported by an abundant primary prey species</a:t>
            </a:r>
          </a:p>
          <a:p>
            <a:pPr marL="800100" lvl="1" indent="-342900">
              <a:buFont typeface="+mj-lt"/>
              <a:buAutoNum type="alphaUcPeriod"/>
            </a:pPr>
            <a:r>
              <a:rPr lang="en-CA" dirty="0"/>
              <a:t>Native species with increasing populations due to human-induced change</a:t>
            </a:r>
          </a:p>
          <a:p>
            <a:pPr marL="800100" lvl="1" indent="-342900">
              <a:buFont typeface="+mj-lt"/>
              <a:buAutoNum type="alphaUcPeriod"/>
            </a:pPr>
            <a:r>
              <a:rPr lang="en-CA" dirty="0"/>
              <a:t>Introduced species</a:t>
            </a:r>
          </a:p>
          <a:p>
            <a:pPr marL="800100" lvl="1" indent="-342900">
              <a:buAutoNum type="arabicPeriod"/>
            </a:pPr>
            <a:endParaRPr lang="en-CA" dirty="0"/>
          </a:p>
          <a:p>
            <a:pPr lvl="1"/>
            <a:endParaRPr lang="en-CA" dirty="0" smtClean="0"/>
          </a:p>
          <a:p>
            <a:pPr marL="342900" indent="-342900">
              <a:buAutoNum type="arabicPeriod"/>
            </a:pPr>
            <a:r>
              <a:rPr lang="en-CA" dirty="0" smtClean="0"/>
              <a:t>Generalist predators (</a:t>
            </a:r>
            <a:r>
              <a:rPr lang="en-CA" i="1" dirty="0" smtClean="0"/>
              <a:t>e.g. </a:t>
            </a:r>
            <a:r>
              <a:rPr lang="en-CA" dirty="0" smtClean="0"/>
              <a:t>canids, felids, </a:t>
            </a:r>
            <a:r>
              <a:rPr lang="en-CA" dirty="0" err="1" smtClean="0"/>
              <a:t>corvids</a:t>
            </a:r>
            <a:r>
              <a:rPr lang="en-CA" dirty="0" smtClean="0"/>
              <a:t>) which forage beyond the spatial scale of habitat partitioning between apparent competitors</a:t>
            </a:r>
          </a:p>
          <a:p>
            <a:pPr marL="342900" indent="-342900">
              <a:buAutoNum type="arabicPeriod"/>
            </a:pPr>
            <a:endParaRPr lang="en-CA" dirty="0"/>
          </a:p>
        </p:txBody>
      </p:sp>
      <p:sp>
        <p:nvSpPr>
          <p:cNvPr id="5" name="Rectangle 4"/>
          <p:cNvSpPr/>
          <p:nvPr/>
        </p:nvSpPr>
        <p:spPr>
          <a:xfrm>
            <a:off x="591317" y="714613"/>
            <a:ext cx="8028039" cy="461665"/>
          </a:xfrm>
          <a:prstGeom prst="rect">
            <a:avLst/>
          </a:prstGeom>
        </p:spPr>
        <p:txBody>
          <a:bodyPr wrap="square">
            <a:spAutoFit/>
          </a:bodyPr>
          <a:lstStyle/>
          <a:p>
            <a:r>
              <a:rPr lang="en-CA" sz="2400" b="1" dirty="0">
                <a:solidFill>
                  <a:schemeClr val="bg1">
                    <a:lumMod val="50000"/>
                  </a:schemeClr>
                </a:solidFill>
              </a:rPr>
              <a:t>Common </a:t>
            </a:r>
            <a:r>
              <a:rPr lang="en-CA" sz="2400" b="1" dirty="0" smtClean="0">
                <a:solidFill>
                  <a:schemeClr val="bg1">
                    <a:lumMod val="50000"/>
                  </a:schemeClr>
                </a:solidFill>
              </a:rPr>
              <a:t>Elements </a:t>
            </a:r>
            <a:r>
              <a:rPr lang="en-CA" sz="2400" b="1" dirty="0">
                <a:solidFill>
                  <a:schemeClr val="bg1">
                    <a:lumMod val="50000"/>
                  </a:schemeClr>
                </a:solidFill>
              </a:rPr>
              <a:t>of </a:t>
            </a:r>
            <a:r>
              <a:rPr lang="en-CA" sz="2400" b="1" dirty="0" smtClean="0">
                <a:solidFill>
                  <a:schemeClr val="bg1">
                    <a:lumMod val="50000"/>
                  </a:schemeClr>
                </a:solidFill>
              </a:rPr>
              <a:t>Asymmetric Apparent Competition </a:t>
            </a:r>
            <a:endParaRPr lang="en-CA" sz="2400" b="1" dirty="0">
              <a:solidFill>
                <a:schemeClr val="bg1">
                  <a:lumMod val="50000"/>
                </a:schemeClr>
              </a:solidFill>
            </a:endParaRPr>
          </a:p>
        </p:txBody>
      </p:sp>
      <p:pic>
        <p:nvPicPr>
          <p:cNvPr id="8" name="Picture 2" descr="http://edienet.s3.amazonaws.com/library/features/images/64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8873" y="1176277"/>
            <a:ext cx="2226494" cy="14843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11" descr="http://www.dpi.nsw.gov.au/__data/assets/image/0005/444173/Vanessa-Macdonald_feral-pig-we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8873" y="2423322"/>
            <a:ext cx="2226494" cy="17220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9700" name="Picture 4" descr="http://www.vantagepointimages.com/uploads/processed/1015/1004040809061wolf-running-059-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58873" y="3948113"/>
            <a:ext cx="2263043" cy="15186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4638675" y="6642556"/>
            <a:ext cx="4572000" cy="215444"/>
          </a:xfrm>
          <a:prstGeom prst="rect">
            <a:avLst/>
          </a:prstGeom>
        </p:spPr>
        <p:txBody>
          <a:bodyPr>
            <a:spAutoFit/>
          </a:bodyPr>
          <a:lstStyle/>
          <a:p>
            <a:r>
              <a:rPr lang="en-CA" sz="800" dirty="0"/>
              <a:t>http://www.vantagepointimages.com/uploads/processed/1015/1004040809061wolf-running-059-w.jpg</a:t>
            </a:r>
          </a:p>
        </p:txBody>
      </p:sp>
    </p:spTree>
    <p:extLst>
      <p:ext uri="{BB962C8B-B14F-4D97-AF65-F5344CB8AC3E}">
        <p14:creationId xmlns:p14="http://schemas.microsoft.com/office/powerpoint/2010/main" val="41380494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144000"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8" name="Rectangle 7"/>
          <p:cNvSpPr/>
          <p:nvPr/>
        </p:nvSpPr>
        <p:spPr>
          <a:xfrm>
            <a:off x="1857375" y="2644877"/>
            <a:ext cx="5138510" cy="1130710"/>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31924" y="2887066"/>
            <a:ext cx="4581832" cy="646331"/>
          </a:xfrm>
          <a:prstGeom prst="rect">
            <a:avLst/>
          </a:prstGeom>
          <a:noFill/>
        </p:spPr>
        <p:txBody>
          <a:bodyPr wrap="square" rtlCol="0">
            <a:spAutoFit/>
          </a:bodyPr>
          <a:lstStyle/>
          <a:p>
            <a:pPr algn="ctr"/>
            <a:r>
              <a:rPr lang="en-US" sz="3600" dirty="0" smtClean="0">
                <a:latin typeface="Book Antiqua" panose="02040602050305030304" pitchFamily="18" charset="0"/>
              </a:rPr>
              <a:t>Discussion</a:t>
            </a:r>
            <a:endParaRPr lang="en-US" sz="3600" dirty="0">
              <a:latin typeface="Book Antiqua" panose="02040602050305030304" pitchFamily="18" charset="0"/>
            </a:endParaRPr>
          </a:p>
        </p:txBody>
      </p:sp>
      <p:sp>
        <p:nvSpPr>
          <p:cNvPr id="15" name="Slide Number Placeholder 14"/>
          <p:cNvSpPr>
            <a:spLocks noGrp="1"/>
          </p:cNvSpPr>
          <p:nvPr>
            <p:ph type="sldNum" sz="quarter" idx="12"/>
          </p:nvPr>
        </p:nvSpPr>
        <p:spPr>
          <a:xfrm>
            <a:off x="7153275" y="6492875"/>
            <a:ext cx="2057400" cy="365125"/>
          </a:xfrm>
        </p:spPr>
        <p:txBody>
          <a:bodyPr/>
          <a:lstStyle/>
          <a:p>
            <a:fld id="{D971061C-0428-43A2-94A9-B42528165B4A}" type="slidenum">
              <a:rPr lang="en-US" smtClean="0"/>
              <a:pPr/>
              <a:t>45</a:t>
            </a:fld>
            <a:endParaRPr lang="en-US" dirty="0"/>
          </a:p>
        </p:txBody>
      </p:sp>
    </p:spTree>
    <p:extLst>
      <p:ext uri="{BB962C8B-B14F-4D97-AF65-F5344CB8AC3E}">
        <p14:creationId xmlns:p14="http://schemas.microsoft.com/office/powerpoint/2010/main" val="41584821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46</a:t>
            </a:fld>
            <a:endParaRPr lang="en-US"/>
          </a:p>
        </p:txBody>
      </p:sp>
      <p:sp>
        <p:nvSpPr>
          <p:cNvPr id="5" name="Rectangle 4"/>
          <p:cNvSpPr/>
          <p:nvPr/>
        </p:nvSpPr>
        <p:spPr>
          <a:xfrm>
            <a:off x="591317" y="714613"/>
            <a:ext cx="8028039" cy="461665"/>
          </a:xfrm>
          <a:prstGeom prst="rect">
            <a:avLst/>
          </a:prstGeom>
        </p:spPr>
        <p:txBody>
          <a:bodyPr wrap="square">
            <a:spAutoFit/>
          </a:bodyPr>
          <a:lstStyle/>
          <a:p>
            <a:r>
              <a:rPr lang="en-CA" sz="2400" b="1" dirty="0" smtClean="0">
                <a:solidFill>
                  <a:schemeClr val="bg1">
                    <a:lumMod val="50000"/>
                  </a:schemeClr>
                </a:solidFill>
              </a:rPr>
              <a:t>Literature Cited</a:t>
            </a:r>
            <a:endParaRPr lang="en-CA" sz="2400" b="1" dirty="0">
              <a:solidFill>
                <a:schemeClr val="bg1">
                  <a:lumMod val="50000"/>
                </a:schemeClr>
              </a:solidFill>
            </a:endParaRPr>
          </a:p>
        </p:txBody>
      </p:sp>
      <p:sp>
        <p:nvSpPr>
          <p:cNvPr id="2" name="TextBox 1"/>
          <p:cNvSpPr txBox="1"/>
          <p:nvPr/>
        </p:nvSpPr>
        <p:spPr>
          <a:xfrm>
            <a:off x="336421" y="1176278"/>
            <a:ext cx="8282472" cy="6278642"/>
          </a:xfrm>
          <a:prstGeom prst="rect">
            <a:avLst/>
          </a:prstGeom>
          <a:noFill/>
        </p:spPr>
        <p:txBody>
          <a:bodyPr wrap="square" rtlCol="0">
            <a:spAutoFit/>
          </a:bodyPr>
          <a:lstStyle/>
          <a:p>
            <a:pPr indent="-457200"/>
            <a:r>
              <a:rPr lang="en-US" sz="1600" dirty="0"/>
              <a:t>Brown, J. S., &amp; Morgan, R. A. (1995). Effects of foraging behavior and spatial scale on diet </a:t>
            </a:r>
            <a:r>
              <a:rPr lang="en-US" sz="1600" dirty="0" smtClean="0"/>
              <a:t>	selectivity</a:t>
            </a:r>
            <a:r>
              <a:rPr lang="en-US" sz="1600" dirty="0"/>
              <a:t>: a test with fox squirrels. </a:t>
            </a:r>
            <a:r>
              <a:rPr lang="en-US" sz="1600" i="1" dirty="0" err="1"/>
              <a:t>Oikos</a:t>
            </a:r>
            <a:r>
              <a:rPr lang="en-US" sz="1600" dirty="0"/>
              <a:t>, 122-136.</a:t>
            </a:r>
          </a:p>
          <a:p>
            <a:pPr indent="-457200"/>
            <a:endParaRPr lang="en-US" sz="1600" dirty="0" smtClean="0"/>
          </a:p>
          <a:p>
            <a:pPr indent="-457200"/>
            <a:r>
              <a:rPr lang="en-US" sz="1600" dirty="0" err="1" smtClean="0"/>
              <a:t>Chaneton</a:t>
            </a:r>
            <a:r>
              <a:rPr lang="en-US" sz="1600" dirty="0"/>
              <a:t>, E. J., &amp; </a:t>
            </a:r>
            <a:r>
              <a:rPr lang="en-US" sz="1600" dirty="0" err="1"/>
              <a:t>Bonsall</a:t>
            </a:r>
            <a:r>
              <a:rPr lang="en-US" sz="1600" dirty="0"/>
              <a:t>, M. B. (2000). Enemy‐mediated apparent competition: empirical </a:t>
            </a:r>
            <a:r>
              <a:rPr lang="en-US" sz="1600" dirty="0" smtClean="0"/>
              <a:t>	patterns </a:t>
            </a:r>
            <a:r>
              <a:rPr lang="en-US" sz="1600" dirty="0"/>
              <a:t>and the evidence. </a:t>
            </a:r>
            <a:r>
              <a:rPr lang="en-US" sz="1600" i="1" dirty="0" err="1"/>
              <a:t>Oikos</a:t>
            </a:r>
            <a:r>
              <a:rPr lang="en-US" sz="1600" dirty="0"/>
              <a:t>, </a:t>
            </a:r>
            <a:r>
              <a:rPr lang="en-US" sz="1600" i="1" dirty="0"/>
              <a:t>88</a:t>
            </a:r>
            <a:r>
              <a:rPr lang="en-US" sz="1600" dirty="0"/>
              <a:t>(2), 380-394.</a:t>
            </a:r>
          </a:p>
          <a:p>
            <a:pPr indent="-457200"/>
            <a:endParaRPr lang="en-US" sz="1600" dirty="0" smtClean="0"/>
          </a:p>
          <a:p>
            <a:pPr indent="-457200"/>
            <a:r>
              <a:rPr lang="en-US" sz="1600" dirty="0" err="1" smtClean="0"/>
              <a:t>DeCesare</a:t>
            </a:r>
            <a:r>
              <a:rPr lang="en-US" sz="1600" dirty="0"/>
              <a:t>, N. J., </a:t>
            </a:r>
            <a:r>
              <a:rPr lang="en-US" sz="1600" dirty="0" err="1"/>
              <a:t>Hebblewhite</a:t>
            </a:r>
            <a:r>
              <a:rPr lang="en-US" sz="1600" dirty="0"/>
              <a:t>, M., Robinson, H. S., &amp; </a:t>
            </a:r>
            <a:r>
              <a:rPr lang="en-US" sz="1600" dirty="0" err="1"/>
              <a:t>Musiani</a:t>
            </a:r>
            <a:r>
              <a:rPr lang="en-US" sz="1600" dirty="0"/>
              <a:t>, M. (2010). Endangered, apparently: </a:t>
            </a:r>
            <a:r>
              <a:rPr lang="en-US" sz="1600" dirty="0" smtClean="0"/>
              <a:t>	the </a:t>
            </a:r>
            <a:r>
              <a:rPr lang="en-US" sz="1600" dirty="0"/>
              <a:t>role of apparent competition in endangered species conservation. </a:t>
            </a:r>
            <a:r>
              <a:rPr lang="en-US" sz="1600" i="1" dirty="0"/>
              <a:t>Animal </a:t>
            </a:r>
            <a:r>
              <a:rPr lang="en-US" sz="1600" i="1" dirty="0" smtClean="0"/>
              <a:t>	conservation</a:t>
            </a:r>
            <a:r>
              <a:rPr lang="en-US" sz="1600" dirty="0"/>
              <a:t>, </a:t>
            </a:r>
            <a:r>
              <a:rPr lang="en-US" sz="1600" i="1" dirty="0"/>
              <a:t>13</a:t>
            </a:r>
            <a:r>
              <a:rPr lang="en-US" sz="1600" dirty="0"/>
              <a:t>(4), 353-362</a:t>
            </a:r>
            <a:r>
              <a:rPr lang="en-US" sz="1600" dirty="0" smtClean="0"/>
              <a:t>.</a:t>
            </a:r>
          </a:p>
          <a:p>
            <a:pPr indent="-457200"/>
            <a:endParaRPr lang="en-US" sz="1600" dirty="0" smtClean="0"/>
          </a:p>
          <a:p>
            <a:pPr indent="-457200"/>
            <a:r>
              <a:rPr lang="en-US" sz="1600" dirty="0" smtClean="0"/>
              <a:t>Fisher</a:t>
            </a:r>
            <a:r>
              <a:rPr lang="en-US" sz="1600" dirty="0"/>
              <a:t>, J. T., </a:t>
            </a:r>
            <a:r>
              <a:rPr lang="en-US" sz="1600" dirty="0" err="1"/>
              <a:t>Pasztor</a:t>
            </a:r>
            <a:r>
              <a:rPr lang="en-US" sz="1600" dirty="0"/>
              <a:t>, C., Wilson, A., Volpe, J. P., &amp; </a:t>
            </a:r>
            <a:r>
              <a:rPr lang="en-US" sz="1600" dirty="0" err="1"/>
              <a:t>Anholt</a:t>
            </a:r>
            <a:r>
              <a:rPr lang="en-US" sz="1600" dirty="0"/>
              <a:t>, B. R. (2014). Recolonizing sea otters </a:t>
            </a:r>
            <a:r>
              <a:rPr lang="en-US" sz="1600" dirty="0" smtClean="0"/>
              <a:t>	spatially </a:t>
            </a:r>
            <a:r>
              <a:rPr lang="en-US" sz="1600" dirty="0"/>
              <a:t>segregate from pinnipeds on the Canadian Pacific coastline: The implications </a:t>
            </a:r>
            <a:r>
              <a:rPr lang="en-US" sz="1600" dirty="0" smtClean="0"/>
              <a:t>	of </a:t>
            </a:r>
            <a:r>
              <a:rPr lang="en-US" sz="1600" dirty="0"/>
              <a:t>segregation for species conservation. </a:t>
            </a:r>
            <a:r>
              <a:rPr lang="en-US" sz="1600" i="1" dirty="0"/>
              <a:t>Biological Conservation</a:t>
            </a:r>
            <a:r>
              <a:rPr lang="en-US" sz="1600" dirty="0"/>
              <a:t>, </a:t>
            </a:r>
            <a:r>
              <a:rPr lang="en-US" sz="1600" i="1" dirty="0"/>
              <a:t>177</a:t>
            </a:r>
            <a:r>
              <a:rPr lang="en-US" sz="1600" dirty="0"/>
              <a:t>, 148-155.</a:t>
            </a:r>
            <a:endParaRPr lang="en-CA" sz="1600" dirty="0" smtClean="0"/>
          </a:p>
          <a:p>
            <a:pPr indent="-457200"/>
            <a:endParaRPr lang="en-US" sz="1600" dirty="0" smtClean="0"/>
          </a:p>
          <a:p>
            <a:pPr indent="-457200"/>
            <a:r>
              <a:rPr lang="en-US" sz="1600" dirty="0" smtClean="0"/>
              <a:t>Hails</a:t>
            </a:r>
            <a:r>
              <a:rPr lang="en-US" sz="1600" dirty="0"/>
              <a:t>, R. S., &amp; Crawley, M. J. (1991). The population dynamics of an alien insect: </a:t>
            </a:r>
            <a:r>
              <a:rPr lang="en-US" sz="1600" i="1" dirty="0" err="1"/>
              <a:t>Andricus</a:t>
            </a:r>
            <a:r>
              <a:rPr lang="en-US" sz="1600" i="1" dirty="0"/>
              <a:t> </a:t>
            </a:r>
            <a:r>
              <a:rPr lang="en-US" sz="1600" i="1" dirty="0" smtClean="0"/>
              <a:t>	</a:t>
            </a:r>
            <a:r>
              <a:rPr lang="en-US" sz="1600" i="1" dirty="0" err="1" smtClean="0"/>
              <a:t>quercuscalicis</a:t>
            </a:r>
            <a:r>
              <a:rPr lang="en-US" sz="1600" i="1" dirty="0" smtClean="0"/>
              <a:t> </a:t>
            </a:r>
            <a:r>
              <a:rPr lang="en-US" sz="1600" dirty="0"/>
              <a:t>(Hymenoptera: </a:t>
            </a:r>
            <a:r>
              <a:rPr lang="en-US" sz="1600" dirty="0" err="1"/>
              <a:t>Cynipidae</a:t>
            </a:r>
            <a:r>
              <a:rPr lang="en-US" sz="1600" dirty="0"/>
              <a:t>). </a:t>
            </a:r>
            <a:r>
              <a:rPr lang="en-US" sz="1600" i="1" dirty="0"/>
              <a:t>The Journal of Animal Ecology</a:t>
            </a:r>
            <a:r>
              <a:rPr lang="en-US" sz="1600" dirty="0"/>
              <a:t>, 545-561.</a:t>
            </a:r>
          </a:p>
          <a:p>
            <a:pPr indent="-457200"/>
            <a:endParaRPr lang="en-CA" sz="1600" dirty="0"/>
          </a:p>
          <a:p>
            <a:pPr indent="-457200"/>
            <a:r>
              <a:rPr lang="en-US" sz="1600" dirty="0"/>
              <a:t>Holt, R. D. (1977). Predation, apparent competition, and the structure of prey communities. </a:t>
            </a:r>
            <a:r>
              <a:rPr lang="en-US" sz="1600" dirty="0" smtClean="0"/>
              <a:t>	</a:t>
            </a:r>
            <a:r>
              <a:rPr lang="en-US" sz="1600" i="1" dirty="0" smtClean="0"/>
              <a:t>Theoretical </a:t>
            </a:r>
            <a:r>
              <a:rPr lang="en-US" sz="1600" i="1" dirty="0"/>
              <a:t>population biology</a:t>
            </a:r>
            <a:r>
              <a:rPr lang="en-US" sz="1600" dirty="0"/>
              <a:t>, </a:t>
            </a:r>
            <a:r>
              <a:rPr lang="en-US" sz="1600" i="1" dirty="0"/>
              <a:t>12</a:t>
            </a:r>
            <a:r>
              <a:rPr lang="en-US" sz="1600" dirty="0"/>
              <a:t>(2), 197-229</a:t>
            </a:r>
            <a:r>
              <a:rPr lang="en-US" sz="1600" dirty="0" smtClean="0"/>
              <a:t>.</a:t>
            </a:r>
          </a:p>
          <a:p>
            <a:pPr indent="-457200"/>
            <a:endParaRPr lang="en-US" sz="1600" dirty="0" smtClean="0"/>
          </a:p>
          <a:p>
            <a:pPr indent="-457200"/>
            <a:r>
              <a:rPr lang="en-US" sz="1600" dirty="0"/>
              <a:t>Holt, R. D. (1984). Spatial heterogeneity, indirect interactions, and the coexistence of prey species. </a:t>
            </a:r>
            <a:r>
              <a:rPr lang="en-US" sz="1600" dirty="0" smtClean="0"/>
              <a:t>	</a:t>
            </a:r>
            <a:r>
              <a:rPr lang="en-US" sz="1600" i="1" dirty="0" smtClean="0"/>
              <a:t>American </a:t>
            </a:r>
            <a:r>
              <a:rPr lang="en-US" sz="1600" i="1" dirty="0"/>
              <a:t>Naturalist</a:t>
            </a:r>
            <a:r>
              <a:rPr lang="en-US" sz="1600" dirty="0"/>
              <a:t>, 377-406.</a:t>
            </a:r>
          </a:p>
          <a:p>
            <a:pPr indent="-457200"/>
            <a:endParaRPr lang="en-US" sz="1600" dirty="0"/>
          </a:p>
          <a:p>
            <a:pPr indent="-457200"/>
            <a:endParaRPr lang="en-CA" sz="1600" dirty="0" smtClean="0"/>
          </a:p>
          <a:p>
            <a:endParaRPr lang="en-US" dirty="0"/>
          </a:p>
        </p:txBody>
      </p:sp>
    </p:spTree>
    <p:extLst>
      <p:ext uri="{BB962C8B-B14F-4D97-AF65-F5344CB8AC3E}">
        <p14:creationId xmlns:p14="http://schemas.microsoft.com/office/powerpoint/2010/main" val="3309142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5</a:t>
            </a:fld>
            <a:endParaRPr lang="en-US"/>
          </a:p>
        </p:txBody>
      </p:sp>
      <p:sp>
        <p:nvSpPr>
          <p:cNvPr id="10" name="TextBox 9"/>
          <p:cNvSpPr txBox="1"/>
          <p:nvPr/>
        </p:nvSpPr>
        <p:spPr>
          <a:xfrm>
            <a:off x="422499" y="2192714"/>
            <a:ext cx="3227420" cy="1477328"/>
          </a:xfrm>
          <a:prstGeom prst="rect">
            <a:avLst/>
          </a:prstGeom>
          <a:noFill/>
        </p:spPr>
        <p:txBody>
          <a:bodyPr wrap="square" rtlCol="0">
            <a:spAutoFit/>
          </a:bodyPr>
          <a:lstStyle/>
          <a:p>
            <a:r>
              <a:rPr lang="en-CA" b="1" dirty="0" smtClean="0"/>
              <a:t>Apparent competition</a:t>
            </a:r>
            <a:r>
              <a:rPr lang="en-CA" dirty="0" smtClean="0"/>
              <a:t>:</a:t>
            </a:r>
          </a:p>
          <a:p>
            <a:r>
              <a:rPr lang="en-CA" dirty="0" smtClean="0"/>
              <a:t>Indirect ecological interaction between at least two prey species and a shared predator</a:t>
            </a:r>
          </a:p>
          <a:p>
            <a:r>
              <a:rPr lang="en-CA" dirty="0" smtClean="0"/>
              <a:t>(Holt 1977)</a:t>
            </a:r>
            <a:endParaRPr lang="en-CA" dirty="0"/>
          </a:p>
        </p:txBody>
      </p:sp>
      <p:sp>
        <p:nvSpPr>
          <p:cNvPr id="12" name="Rectangle 11"/>
          <p:cNvSpPr/>
          <p:nvPr/>
        </p:nvSpPr>
        <p:spPr>
          <a:xfrm>
            <a:off x="591317" y="714613"/>
            <a:ext cx="8028039" cy="584775"/>
          </a:xfrm>
          <a:prstGeom prst="rect">
            <a:avLst/>
          </a:prstGeom>
        </p:spPr>
        <p:txBody>
          <a:bodyPr wrap="square">
            <a:spAutoFit/>
          </a:bodyPr>
          <a:lstStyle/>
          <a:p>
            <a:pPr algn="ctr"/>
            <a:r>
              <a:rPr lang="en-CA" sz="3200" b="1" dirty="0" smtClean="0">
                <a:solidFill>
                  <a:schemeClr val="bg1">
                    <a:lumMod val="50000"/>
                  </a:schemeClr>
                </a:solidFill>
              </a:rPr>
              <a:t>What is Apparent Competition?</a:t>
            </a:r>
            <a:endParaRPr lang="en-CA" sz="3200" b="1" dirty="0">
              <a:solidFill>
                <a:schemeClr val="bg1">
                  <a:lumMod val="50000"/>
                </a:schemeClr>
              </a:solidFill>
            </a:endParaRPr>
          </a:p>
        </p:txBody>
      </p:sp>
      <p:sp>
        <p:nvSpPr>
          <p:cNvPr id="4" name="TextBox 3"/>
          <p:cNvSpPr txBox="1"/>
          <p:nvPr/>
        </p:nvSpPr>
        <p:spPr>
          <a:xfrm>
            <a:off x="3608033" y="2251828"/>
            <a:ext cx="5231976" cy="400110"/>
          </a:xfrm>
          <a:prstGeom prst="rect">
            <a:avLst/>
          </a:prstGeom>
          <a:noFill/>
        </p:spPr>
        <p:txBody>
          <a:bodyPr wrap="square" rtlCol="0">
            <a:spAutoFit/>
          </a:bodyPr>
          <a:lstStyle/>
          <a:p>
            <a:r>
              <a:rPr lang="en-CA" sz="2000" dirty="0" smtClean="0">
                <a:solidFill>
                  <a:schemeClr val="bg1">
                    <a:lumMod val="50000"/>
                  </a:schemeClr>
                </a:solidFill>
              </a:rPr>
              <a:t>Not Limited to Predator-Prey Relationships</a:t>
            </a:r>
            <a:endParaRPr lang="en-CA" sz="2000" dirty="0">
              <a:solidFill>
                <a:schemeClr val="bg1">
                  <a:lumMod val="50000"/>
                </a:schemeClr>
              </a:solidFill>
            </a:endParaRPr>
          </a:p>
        </p:txBody>
      </p:sp>
      <p:pic>
        <p:nvPicPr>
          <p:cNvPr id="32770" name="Picture 2" descr="http://www.bonsai4me.com/Images/SGimages/Quercus%20robu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2352" y="5485635"/>
            <a:ext cx="877550" cy="9038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290457" y="6531206"/>
            <a:ext cx="4572000" cy="215444"/>
          </a:xfrm>
          <a:prstGeom prst="rect">
            <a:avLst/>
          </a:prstGeom>
        </p:spPr>
        <p:txBody>
          <a:bodyPr>
            <a:spAutoFit/>
          </a:bodyPr>
          <a:lstStyle/>
          <a:p>
            <a:r>
              <a:rPr lang="en-CA" sz="800" dirty="0"/>
              <a:t>http://www.bonsai4me.com/Images/SGimages/Quercus%20robur.jpg</a:t>
            </a:r>
          </a:p>
        </p:txBody>
      </p:sp>
      <p:pic>
        <p:nvPicPr>
          <p:cNvPr id="32772" name="Picture 4" descr="http://butterwicktrees.co.uk/wp-content/uploads/2013/09/treeoak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41755" y="5485635"/>
            <a:ext cx="918991" cy="9038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290457" y="6638928"/>
            <a:ext cx="4572000" cy="215444"/>
          </a:xfrm>
          <a:prstGeom prst="rect">
            <a:avLst/>
          </a:prstGeom>
        </p:spPr>
        <p:txBody>
          <a:bodyPr>
            <a:spAutoFit/>
          </a:bodyPr>
          <a:lstStyle/>
          <a:p>
            <a:r>
              <a:rPr lang="en-CA" sz="800" dirty="0"/>
              <a:t>http://butterwicktrees.co.uk/wp-content/uploads/2013/09/treeoak21.jpg</a:t>
            </a:r>
          </a:p>
        </p:txBody>
      </p:sp>
      <p:pic>
        <p:nvPicPr>
          <p:cNvPr id="32774" name="Picture 6" descr="http://bugwoodcloud.org/images/768x512/537881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85930" y="3429002"/>
            <a:ext cx="1533861" cy="11503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5290457" y="6722162"/>
            <a:ext cx="4572000" cy="215444"/>
          </a:xfrm>
          <a:prstGeom prst="rect">
            <a:avLst/>
          </a:prstGeom>
        </p:spPr>
        <p:txBody>
          <a:bodyPr>
            <a:spAutoFit/>
          </a:bodyPr>
          <a:lstStyle/>
          <a:p>
            <a:r>
              <a:rPr lang="en-CA" sz="800" dirty="0"/>
              <a:t>http://bugwoodcloud.org/images/768x512/5378815.jpg</a:t>
            </a:r>
          </a:p>
        </p:txBody>
      </p:sp>
      <p:pic>
        <p:nvPicPr>
          <p:cNvPr id="32776" name="Picture 8" descr="https://bugtracks.files.wordpress.com/2011/05/img_058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5931" y="3456647"/>
            <a:ext cx="988630" cy="5983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8457" y="6656849"/>
            <a:ext cx="4572000" cy="215444"/>
          </a:xfrm>
          <a:prstGeom prst="rect">
            <a:avLst/>
          </a:prstGeom>
        </p:spPr>
        <p:txBody>
          <a:bodyPr>
            <a:spAutoFit/>
          </a:bodyPr>
          <a:lstStyle/>
          <a:p>
            <a:r>
              <a:rPr lang="en-CA" sz="800" dirty="0"/>
              <a:t>https://bugtracks.files.wordpress.com/2011/05/img_0582.jpg</a:t>
            </a:r>
          </a:p>
        </p:txBody>
      </p:sp>
      <p:sp>
        <p:nvSpPr>
          <p:cNvPr id="14" name="TextBox 13"/>
          <p:cNvSpPr txBox="1"/>
          <p:nvPr/>
        </p:nvSpPr>
        <p:spPr>
          <a:xfrm>
            <a:off x="6690943" y="6256558"/>
            <a:ext cx="2934801" cy="261610"/>
          </a:xfrm>
          <a:prstGeom prst="rect">
            <a:avLst/>
          </a:prstGeom>
          <a:noFill/>
        </p:spPr>
        <p:txBody>
          <a:bodyPr wrap="square" rtlCol="0">
            <a:spAutoFit/>
          </a:bodyPr>
          <a:lstStyle/>
          <a:p>
            <a:r>
              <a:rPr lang="en-CA" sz="1050" dirty="0" smtClean="0"/>
              <a:t>Hails and Crawley 1991</a:t>
            </a:r>
            <a:endParaRPr lang="en-CA" sz="1050" dirty="0"/>
          </a:p>
        </p:txBody>
      </p:sp>
      <p:pic>
        <p:nvPicPr>
          <p:cNvPr id="17" name="Picture 14" descr="http://www.nps.gov/prsf/naturescience/images/fox-squirre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58125" y="3499651"/>
            <a:ext cx="1481005" cy="11107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806144" y="4610406"/>
            <a:ext cx="13430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descr="http://www.babymed.com/sites/default/files/shutterstock_peanut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24693" y="5756083"/>
            <a:ext cx="1015891" cy="6783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upload.wikimedia.org/wikipedia/commons/3/39/Sunflower_Seeds_Kaldari.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782457" y="5801031"/>
            <a:ext cx="881270" cy="5884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774993" y="4623180"/>
            <a:ext cx="13430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756142" y="6269596"/>
            <a:ext cx="2934801" cy="261610"/>
          </a:xfrm>
          <a:prstGeom prst="rect">
            <a:avLst/>
          </a:prstGeom>
          <a:noFill/>
        </p:spPr>
        <p:txBody>
          <a:bodyPr wrap="square" rtlCol="0">
            <a:spAutoFit/>
          </a:bodyPr>
          <a:lstStyle/>
          <a:p>
            <a:r>
              <a:rPr lang="en-CA" sz="1050" dirty="0" smtClean="0"/>
              <a:t>Brown and Morgan 1995</a:t>
            </a:r>
            <a:endParaRPr lang="en-CA" sz="1050" dirty="0"/>
          </a:p>
        </p:txBody>
      </p:sp>
      <p:pic>
        <p:nvPicPr>
          <p:cNvPr id="23" name="Picture 1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171099" y="4610405"/>
            <a:ext cx="13430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71099" y="3609394"/>
            <a:ext cx="1189889" cy="89126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7" descr="http://www.sierraclub.ca/sites/sierraclub.ca/files/images/caribou1_0.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93919" y="5678990"/>
            <a:ext cx="1230774" cy="9635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8" name="Picture 1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84734" y="5636222"/>
            <a:ext cx="1379656" cy="91809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724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6</a:t>
            </a:fld>
            <a:endParaRPr lang="en-US"/>
          </a:p>
        </p:txBody>
      </p:sp>
      <p:sp>
        <p:nvSpPr>
          <p:cNvPr id="4" name="AutoShape 4" descr="data:image/jpeg;base64,/9j/4AAQSkZJRgABAQAAAQABAAD/2wCEAAkGBxQTEhUUExQWFhQWFhYWGBUVFxcYGBgWGBgYFxUVGBYYHCggGholHBgVIjEhJSkrLi8uFx8zODMsNygtLisBCgoKDg0OGhAQGiwkHyQsLCwsLCwsLCwsLCwsLCwsLCwsLCwsLCwsLCwsLCwsLCwsLCwsLCwsLCwsLCwsLCwsLP/AABEIAMIBAwMBIgACEQEDEQH/xAAcAAACAgMBAQAAAAAAAAAAAAAFBgAEAQMHAgj/xAA7EAABAwIEBAQDBwMEAgMAAAABAAIRAyEEEjFBBVFhcQYigZETobEHMkJSwdHwFCPhYnKC8RWyM5LC/8QAGAEAAwEBAAAAAAAAAAAAAAAAAAECAwT/xAAgEQEBAQEAAwEBAQADAAAAAAAAARECITFBEgNREyIy/9oADAMBAAIRAxEAPwDtqyoomhFFlRBooookaIfx7irMLQfWfowaczo1o6kwEQXJ/tu4k8uoYVhif7ruou0Dt94+gThdXI5h4s8TV8dWNQ+aDYXytGmVo26notHB+OPpVWPBNKqwiHj820829NwjNHAhjRO2sgge8FVKuEY+Q4tiLQZhV+WX7sd/8F+J2Y+hngNqtgVaf5XESHN5sOoPcagpgK+YvCnGa3D8QHtP3YGU/dqMJ8zSeRtfYgHa/wBH8E4vSxVFtai6WuGm7T+Jjhs4GxChtLKvKLKiDYUWYWEwwvD1sXh6ZVWqFVaj1urOQvG4trQS4gASSSbADUlNDzxTidOhTdVqGGNEnmeQA3J0AXDPE3jWti6kGwDjlpAy1uwJ5u699FY8a+KzjHgUifhNJFMaZtjVII1Nw3pfdaOE8PyAGCXOvMhLNLcL7WVmPFUsuCHSGgFrgZDg7mNfQLvv2f8Aif8ArcNLyDVZDXxvbyvjqPmCua06TDIuTvrPbr6Lb4PquweNDSYZVkR3kt9oPunmCW/XZ3vCrPqhDquPVGrj08MwU6qtUnpdwmMlGcLVlKnBOmVuAVekVaakceCF5IW0heSEDGtZXqFhMsWVFFFJsqKKJGiiiiAi5T4uwQxHEKr4BbTY1nZwEx811YlI5Y01cSbear9GtA/nVHwqQMTRLAQKbHg3yyRHeRCAYmnGzQPytcCB3IEfNM3iMNYXZhYabiOyBYHLXs14fyYLAdwVU6T1yG4nCy1sCPp1B6FY4J4kr8PqF9Fxyk/3KZ0dFgY2dpdPPDfDQaJcCByIMehFlR8S+FGBjqlKNPM06W17a6IthTix1bwn4npY1memfwguHIkkQfZH5XzP4S8THhtUkS6nUDQ4G0BrjfqQC75LpPD/ALTaLntlwAIJud3QIPKMpPZH530c7z26eHLw+oAud8P+0Wi6q4ZvLma2eRIlp9oHqtXGfHtJlYsDwRmAPIAhwHz+if5p/uOkl4haK9cDdcz4t9pFNjWnVpJaSOxypYwf2nPJeagOpI6CIjvFu7inOU3+kPvG/FlOlUrMc6MlNtT3zD9B7rkHHPF9fHE0xLKGaXXu4G4aemiEcS4m/EVnVXzDw2m0fmDT5fROXhHwrTgOcQ4b31cP+krRNoDw3hds7hBFgL6deSJ0W5dpi4iJ99U94ng1PLAEAcxF+cmySfErRhiDmAvIgWProUpYf5wQp4bPlvEXAIn010V7jmBinTqXzNewknWJmPoh3hnGCsQdO2ideKUJwzhbY36EGB7JXryr8+AJ3FeqrP4igVWoQSFmm4lV+kyG3heLlN/DaiQeCuunjhjtErVGOgVcYqGGKvUyg49ELyQvZXkoDyooogNsqSvAKzKEa9yovMrMpHr0osSsoU1YmplaSZiNtUkYR/8AcqwJa45p9INvQJt44yaL4MGDB6+6RuGYwFjXucJu09f8ylfRfQPxVgG1WvBJGuiV/CXCm03yCQNpkDuMrgmviuIbDjf8pkEWM7Hqk3w/xh1HEupOcYLrNddp3IHIqearqOrYet5bZLb6++6G8YqNFN2aBPIqU8YwiRLXcja3MXuOoKTPFnGXXZTAJPL11ixQZN48Bmc4uFnWA0EIRjcW0hmTXKZAtDj/AIsjNPgb3jNVP3pj2+v+FqPDabMzSJiCXbkERI6X91Wss/154DUhmU6Fxnt5QCD6Fa+LYmXhgudCedomff5q9hMGQyJ8tw3mBJM+s/NAcRRc2pcy4EC283BVSpzb5b8fnFPJBLZBB1iNe2y8cOxbA8/F3AG8bXKNUKLXNgmMrRruc0gfQqmKFMiXNs0wJ3iQB8wUrTmLGBxNOrVBygNY3IwcgN45krpvhIMDbAcz9fZcxbwOT/aJz6wOkHTkDHqj3AOJVsMYqNm2pnpeB2U1pPbq/wDWgD7p9hCRfGuDo1RID6TtxH9p/cbO/wBUeqP4DFtrMkyOh09rIP4gYxpDS9uYmzWtyk73IdJRDrX4bwwa1pygTpHeE6VqQNMZvu7joErcMa4BrSJIiJsIv7Jne5xpPkfdEAg2Jjkp3yrPDn3FagfVcQIEwAFqpBbH0vORMrcyktELvCnwU68LqaJGwlnBN3CqmicBwwr0QpFB8E9FaBQSysELIUKFPEKL0soJqlZBWFE2T2CsrwF6BSN6CzK8yoShWhniCtFM9un03Sdh8I003NcAWumQbi/RXftE4z8GmACMxItMJbwfFC2nmcZBvLWm3dT/AE9K481nihBe4OHlgBI3ifhX9w1G2DoOYGII0M+4/hR7GcWD3zMDsYI3nkh+OxZqHK2CNxz6i0yo5iu7MeOHceqPpZHPJe2xzASeRBm/8ssUnscSCctQXvz58x3VrAYUNHlaO+UA87kxKxjsC03sdeR+YuB2WjPyo1sS6oHUyGzzEX9Afp35gaMBgCWkOmSC0l2u5btfRw2m3NEsHw2SJdH5XGJE6SRtYCZVt16rcosAQdPbvIGk890jgPxjCH4Vjo20XBkT9I90tYBgzgu5mSTplAv/ADmnDiePH3C0hoN/WItslGu2HmNJzWM2sS31uiJ69sYdrnOA1ESZ99NrgpgbwUGkyDLoLu14NvdTD0pZMedxvpa0GD7oxhMP5wGkfdHaSbyN79tAgSA9Ch8IEtILieRiL5RG6v0sYyPPGc/8nE9hp20Cu1cHTqQQXZmuMQNQLDsPnrdYwvD93GwIOU6zpEWnXoEorA3GcSrMblpS0HUk/TT6Lxw7DzlcXSQcznbk9O6YKvDC4RfsLBCq/CqtIy3OWzMWj2bKDhioO84BNxFvT/tMT6wDCSbRvoucU+JHMCSQRsQZ9ZiyPYbioe3K4xO7hr2G/ss7Gu6F1iPjOi4JsbX9FcpUkMxNVn9UGtcXGOX/AEmSnQstmStToXRzhxhURSVnCugolGGvAVEYovSxgq6NYaumQwx69yqTKq3NqIwa3rK1B6iDZWIXpSEMmFFmFlAQLDllaa9QQg3PvtNoPDA+nkJbJLagFx0dsuZf+Ue5n9xhpnZrTLY7HQdimz7T2V3nLTquDby2SRHaJXM6FOpnDHPLu8kDtz7I7m4XPWaYeFtfWdDbwYIv+qa8FhgzaDuP2JKE8Oo5W+R17A+UT0sb37K8X1WtBvJMRIJ6bW9UsXojWpD82U983uXBDHYQyYmNZZHvAsFprvq3BflEf6NdrN3917wmK8p+tndNojTZA3W+jULvIXAm4IiAZsczTAn36rXWZkb+KWuAmCSCbZ+seVW8HSLT5tCYDpn0JvY/VX8VhoEZbutaQOUHmDJ9j3IeELF1SXVMxb5SdNJBOX0sPdDmYYmRtYidZEgien6I/wAZ4OWVdyHFwk7gHpvqPZUsXg4LNZHmJmPLlvM2Nj8kqnHilMCPykgx+ExfvA+nNE+DY0+pc0M6Ni1vcqrSr5gSG+24EEn0yxy8qvN4W4wGTI8xI6kyPYG6IrPozh2y4x91t3E6TaBfWP5tGkGXmGlzwZnUzePxR009EV4ThslPzHMScxsYzHb0uhlcF9Qt1YIJAAAMHRw/T6o+n8GMMXES4jPuJzQeUCLKvj65BiZbznLJ7EH9FRq12tkwA0R5cpyjXSADr3V08TZlEgOtMg/IfJLD0s8a4ax3nb94SbSZ9yl2txhjWlj8zdRY3Ke8RVzglpAaQTBiR2ix90mcUwrGvzlgeDuLDuZajNK9YHeGMYz4/kBA5k/ouuYMS0Lm+EwNIOa5jNIObLaeh1T/AMJxctAkHsD9SqvouKIOpqtUdCtvqWQ7EOSi6uYfFQi2Fx3VJlbF5SvdDi0brSeWdrodHGK7SxKQ8Nxcc0YwnEgd07ynTWK6iCDHKJYemyFIXqFIUjHmFIXpYQMYIQ/iLDlImPWCiJVDiDwGkx76fNEKuReOjUpAl1YARYOOY+xISt4d4ff41UwHXva21hz5K74qxfxsVliWg6NMNPO0ye6NCGtHlJkRYWA7uvOuyrpHPmtDqzTYCG6kGQOc+YgFeX49rbwCdAfMQeWgheqzYMZCJ1Plv6odizBcfKJP4osB3m3ZLF6xjeIhxgs8/ITbsSf5K28M4biKpADQwciM1ubhf6nUqMq2BkN3MS35mDOyKV/GFHB5RUBL3NzDykEjSCYlT14VzN9vWF4RWpVGmq5r2T1DbzAMbd0z0ql4Nj72113kaFJtbxvWfYUGBrg4ta8hpcQJygF1z0GseiafBuJp4qg2o3UBzXNOrCDdv86KJv1p4+BvibzUJgy2oIPMTlJJ2EyZ6BLBoB7YcSHFrS0SScjpt8ymbxRSdlLCSBIDhH4d45zohGGwWRr3uIzOaMpMnKALEc/w+3dMlfE4YMEAQ05mk6RMie0lNXDqQbTDnQXVLRyZpA9J90rcXolzDBMiB3B8wI6y1o9Qmnw556dLNLnNOUDlAi3tB7dECDDMOAwidjH63Sr/AOKxXmexrDNrG8TNnkQUw+IMa3DUi+odcrGiJMkct9ygNP7QcPSOSo0tAOWTmkEGCSQIN+sKbvxXgAx2fN5mCdCP1OYaq/hsSxoy5iCBpBAv/wAiI01RbilejXLXUnB3xBJi4I5jUEaoLV4W1r3CAQTaJN+4E/8ASueWdmVep1abgMoa4kXMNcRGpIj53Q7iuCD2uyRHLK7tNtNuav0KYYcpabydvmcoPVbBBaZps5yC0knQS4c+aZErAEtljgJ6xEHmTv3TJ4fxR0NugP7WQPxHQdn8oIi0OMnkRMTE81ngNSHSSJ3BlVfTPm51h/a5VsU5bMM+QtOMWboAcbUQmtXI0RPFhCcQxaRj0zR4kQUd4dxjqlR7VtoOI0VazjoTOLCNVEltxblE9itr6VWFlRZNXlRZWEyYKUvGuKYKLs5MQZaHBs9yf2TTiHGLCVzfxfwGriLue1jBP3jb0EX/AMp8o6crbVYMR/bYGtJgAS6ernEjTla/NNT61g0OdM3NhtbW0eyAY3gzab7OLiNzPljcWv6hbTUd96XnLFhEHlYqqjnYu4gQbvBcYMi/1329BZaXYAV3kB33RYkCDAnW3tpffRaKzHHznKCQTFiegk6e0q74foZg4AuLzAkWibG5H0CD3aveGuD/AAnio6C6dxmtOpO/NNnjDwxT4hhyCGiq0E03aT0nYHRDncOdSYAx0tcIu0xPQj9QmPhlfPTgiS3kb2/nVZ9/7G3Hjw4lxXj2LwzTQqU4e0QKpF4t0jTfdbvs745VoucASc7s7piBOro+vouycQwFKrlc8An/AFa8gkvF+EaQxILCGAk5gNIP3rbbqJkXZbhm45Ra8sfE5gDeSLGDLfdDAJAblBNhYXAOWbcradeiNcWrAsFiCLG0aaH3n3SzisZlM5gJy66tmc1hvF90oqrVGgHgMEuGY5o6taWkuO0g+4Rfhwp4Sl8TZoJJOxiXe9r9kJ4ficzfLIvuJvrBbE6fVF+M4E1MKWNFyRtFpBPyRaM8OZeOfHbn4ymWgGnSaQWnRxfEmD0Aj1XnAUjxR9OhQo/Cohwc8gAQ0bWsG/4TpwXwNQOd1Zge5xvN4Thwrg9Oi0tpsaBF4tPf5oue4Xn1VXjHD6FLCsptYAykAGltiCNIiDJXPsSH06gcH7jMH/eI2tcLpnEPNlaBLRtE6IFx3CN/+WBOhaCM0c4I1HKFXKOvJbq47MTchpFgQfcEyY/llv4eQA6eZkNFpO4PblGm6BtcHPsAYJtERfym1r+ivDEMEiSJtEG1vedDNrFWiUL8T5X5QMoN41E850g6ageqD1MM+k5pcCBzFxHOw0RHGUAXXJL7XtfkJ0daNQvTqByfisJyOHvDrhOVnefOmHgeJBbYz8/mrmKQPw3U5G3pf01CYqrZWd9ujnzAGvTQ+vSRzEUkMxIVxHUBKzLr1Rpq18CSruFwfRNGKYw6iYG4CyieKx3KVFFFCkWF6WIQMaMS8geXVI3GsI8vJeS9xNgLgdAP3O6e61Mm2iF12so3N3HQnUn+bBOVFjnHF+DOawuc0AATEExymBHpKXnYWo5h80g7BpBA0t+UJy8T4n4hyuc62obEDvNglZhh2WkzOdJdMH0/VMsVMLwlwb5C0k2JsT83I5hMF8J9M/hJAvziLJl4Rw55pzUyzyaIA6cyVnHYKAJAMGw+iX7+H+HniFFxb5CRacpNj6oZwfiTmONMtjaCZMnYyNNxqmtjZY09EKrcLY12bK0u18wntpf5o+K+qOLxhzZGwLgiLuubmTtrpzXlr2uJG/PpyBj1W9+DI8zrZrw3ppI2WsUiXACIGsTItYTOijqeGnN8vdcy3tY9RoBIKXOI4fNMySZAkiQNxPzhM2KsyNNZS/iHZ7aW/gN9I+oUyYu+U4MwjWBpEiYH+LJspvhoAO2vz/dLmCcGwOZ/hsmChTzN7afsp68nPD25+pEaX/7WzDV3BoILnS3Ux6E6e6rNpWiY12iJ0+azRwD8obcHN+HkSTcjTfoqk8Ivt4ZinlxEkj8rQbne4VTjYIaM1i+zRlbHQGblMbMBlObprefr+ioHAtqVJImLAzpzH8srlRSX/wCEdTvlbEmQbCDeW3tv3j0QqlVyE5gSQQIcC2214ggTrp2XR+IYMAEOFo+XY2hI3HAALgOykWgh0TGo1H8hEulYH4amx9Qk0so2OnK7XCx3sfdMNXAgUgBEbOuY6EGY7oTg2UyPL5XHVj7g/rJ1t80be/Iy3qbQO4j56Ins88EfEtfRqyT9B890xcN4yx4uVT4qzMybNIsWm7enYH09EvUMUJIIDXjaTHutM1jOvzTxiKjSEKrUpQRmPrBw8gjoZTXwQOq6sgc0sxc6/SphMASjWFwEbIthuHgbIlQwXRPVYFNwdlExDCKJaZqWVlRQGFlRRBtdZ0C2uwQHiVIZS90E6CdAb36/zmmB4S3x2ruRaDA6c+385pxn0SuK0tXC5v5th1E76oTgK7WPOZ8ExGUEkDlOgnn301B/HUczSXH9hy/nVKuLotY65JJvY6dT15WlVpHzh+Le+GtFgIzHSe3REMUIbsTz/YJV4PxVnlZfTSAB1iPmTb9D1XESbXOwsPU9Fl14azyvYN8NGyuZAdY7INTqZTfTnsrlOuARJ1+afN2J6mVp42C5zQBaLmNuSpUKDs17R9N+koo4EvJ6b/VewwNaSYvuVXwaVfEFYgGLbhLtOte5TJ4mwryPIJ2t1ulyhgnMPmAEjQke6Ui9xtOIIdy5ev8A2mzgFSRB5JWqYE6AieUhMvhii6CHgiN/mp6mHLoj/SeZ3fU36i/X9EYwLA5jXbi0j+aLyA3Yzsd1jDPgEC0E29UJ1vqM5fJU8HSuZsf5ef5orVJ0rVUqZST81NojRxpn9swYcAYtP1/n1XNeJUDUcXUXNBkgtHONI3Gsd9tE5eJeKFtPoTBPIXXPKDW55+KRBgzBI5G0e4+RT5Oxs4SHsd52yDqCPu30y6ZeojuUzCoyqCW7GHN63g8x6633XukRGZ47uBkRbz/O4Xp2AGb4lMwXDKQLA38vz/ZPRgBx3CZI/IRB5sJ3/wBh5XglAMTw5hGZ0mPcdOy6Dj8Pnw5n7waRPUXEpBoUi5xLDMWLeR3stJWPXIeOKMpkD4RjvHymV0PwpWpvAhhHv+6Vn4Sm9sVGAnmFf8O06dF3leWf8tuyv4XOyunUcMFbpUFU4Rj21GiHT3RZgWbV4+EorEKJkvqKKKVIooogPNQSEp+I3gS4mwt3HL3j5ck2OXOvtAxAGs2giN40+ZHyVcs+gfiHGBeI8tmt/wBW5np+nVI+KxNR1TmJuSYB9NSL3JKKF4Avdx9h0A3vK0/00uBHUkuj0smWaIYLBuF3OAaSCQJl1rCANNEwcPfUB0AAOrt9pj6bqn4dwzR/rd+Y6CeXNNFKgAYi/vA5md1Nq5Gs1M9gBPP/ACpxKsGAAkbCXGB/JVypQjSyW/HOEqVMORTcWnc7x06pcnRrB4uYAOsReQR0KONYHWIsub/ZxjXOYW1ZJp+XM4GHaQQTqZBXQMNU2+s/qrsRK5/9pXjJuF/sUADUMk8m9+vRcmxXibEVDLn+1giv2k0njG1i7d5jtDY+SW6Ya3W9tlXpGyzb5WaHG67TIeZ11XSvs0+0Bz67cNiY/uWbUH5tgR1XLfjMI0IKs8CpOdiqGTX41OP/ALhF8+DmT5j6tq08sx3Qw42TaIN7mO/8CucSrQD0H6LnmA4s6pjvhNEMYIkGSXTvzWOeGv06VsQWk6wb8vnqqeI4kIMmARFud+Wh+RRLEYTOLkiEt8T4azfQnl7rPZrTCfx7i9SXCZZpmuI6OtaZ29EEwjocM3qQBJHpY9R+6cOK4YAObcEWzg9okfJJ2UMdl0NyYNotfKRNr3C08M7sunThVZhGUOgH8JPlgjltvOllvwOJNM/CcTb7ryZ/4k7jW6QcRiy0wCddeu46cwQjvDMRUyNm8Hykid5IHvPulh/rT1jHy2bQbGNyB/PkueVMOPimDvY6dgU1PxgIc1pEFge0HUHvy1CCMY0uJJAzb7T+ir4V80Ixjamezr8pt7qq+sD99pB5/wDSxxxxa7NnBbplMg/shB4m1rrz1voqlZXNN/COLPomabzro4yE30fHVRrfO0Hsud4OpTf5mu9DZX6GPH3Sw9zcFP8AU+qnNPI+0QclEmHC0zc09VlPYWdPoVRRRZtUUUUQHly5t424fUqYloa0kZZGus6u6C66WqmIwokui8RKrm4jqa4zX4UWOyN8xaLuiTJ17LTicMCDGo2LhAjmE6+JHBsNa25uSY31OuvdA2/BJy2J3sXD3n9E6XKjwnHFrg0OB/2kRtPmNgB66pwwGJA08xP89kqV6fmkM8vQFMHDagDQIj0iOkc/5CzrSCtcbk3VaoGkZSt1fEt53VF1RKAFwWHdRxskuLKrSGjUAtl0bACJTL8a4voqmIc0jaQQQeXotdfEWkTbW1+y1l1nYQPtZ4Q4ziqd2QA8XsRYPHpY9guVZPNa4XbvEvGAGnI5rpF26gg/hI5d1zDFUWZicjaciTldb2JWl51l/wAk40CfSMJ4+yPgrquLbVj+1RIeXkavFwwczN+w6oVwzB0XDzPBP5Zt+5XUvCGPp02BjQG6eUCAJ+t9+qV5zyqdfrxThxXEBrHOJNgTb9kP8J8CbSHxHAZ3kuJ5EmQPmvWJqB5AEkSC4bE7A/zkjuFs2R/2ubu/HRzHurUja19Pn6pI4riCHuJdIJFtRFoMc53HPmmTjGPyiALnTYH123+nJc6xeOe9xzg5hfcGdio5i2cRBc0hxLXW5wOX+oDlylecTw1tpAdlJc0t16gfsvRwznMBAtmud2uNpjlp7+3io4tac33pyu787aEiOh52Vko4rhALS5vmbrO42II5hW8NWNBoa9sskRygj97hZOLIpl/3ssh7RbM0/i7j5IK/xG19MMJt90Ei4uQGuGxvz7K5GfVkWf6mauuttYiY+RF1KmLcyQRIvca9yP5oqHD6DvikPFiRB6EnU87q/wAQw7vhl7BMG4P06KqzloG/GtqO80Hlr7XUxfDaVVmZh8zbEbjsqX9QysYM03DkAJH7rxjGCk7V5tZ0D2JGqM1MtnlOH4n4RyOgidUx0cQHWHyS3Rr06oyvhrucK7hcBWpER5hrbcdFF4a8/wBf9hhaYEZysrFLiNOBMg7gi6yl+K0/5OX0aoooqSiiiiAiwQsqIBa8ScIFRp1k29FzviWH/pnmnTzdS8j/AD7rstVohcw8eUwxrqjnESbAARrYK+fLLqYHU6WYffPXzON+n+Fuq52jKHR2EFAeDY9htmcSOpET8wm/DhpA26HX1WXTblr4e3Lqbm99ddAFYDvm7VDnsLnzoANte3ZbmVgBc3/wgNz5zEbAgrNaII7rXiahBBA117fwheibRzPy5JylgFxDgOHxA8wLHGwe0xA6jffXogdb7KwTLK9p31TgKUT1JI9f8rxgH5ZnQu15Gfoq/ab/ADl8lSl9mtFhDqtYkA3a0TMbDkm7hfDKNMNFJgaI7m/M7qxXp6+6ucOowO302Udf0tXz/OTy0ip8OoDsdRtANx7E+yOsxIDYnsf3+aBFucu5hxI/2u2+S8uqlsb3Ijpqs9XipxriFjOjTIPTcdv8KmzCteczb8jy5gjcHRb6uQMObSTr+E6jvqtDarWiQYiwjvYHqDOqNPG2phMrZaSNTA1abR6jl1QHjdUuN2+twDz28rr6GyOYqqS3NI52MSBo5vadNkH41jgKV25idwRcXjuqhdE/HVnMM0nOHNjneum51/hVD4bJzRlDomNBOsgaX3FlbxJDyCNRa4gxyM7iysOcHNGVtxZ1okco9PmtOa5+pp14PgRUosdHmH3oM6f4ut+MwrWuuDkeBdux5ql4VxJYGawSR3AHLtAR7G0QGmBmAJIHMG8fUJ6uTw5fxbg+Ws8Ny6zB/wDYEKVeGucwWJi13CPbdMnGmt8tQA2HrHUcwbKnUrOcPunTXL+oRUfmFnHcMLBowHYhbeFcUfRIFQSO0+0IhjMEHsku02iI7IP/AFLWEAkkjSN+kKoz6/604s4tSIn4TbqIA3igN7eoMqIX+n1MooooaIsKKIDKiiiDa6/3T2XOPtTaP6XTmsKK+fbP+npzfwv+LsPqnXAfdd/v+gsoos+/a/5/+WzCa+o/Va8b+H1+iiimNKvP0b3/AGXlxse/6KKJl8ejotFMWf3/AECiimnFh2g/2n6ojhfuegUUUL+KVH77/wDaP/ZUvEWnv9CoogFXFOMG51P1Z+591tqnzRtIt7KKKoVZwbjJvpH/AKg/VB+InzVOmaOlpWVE0VVcweWwvrbW4XirYNj837qKKuU9GXhR8/8AyP0TK4+aNo//AEFFFQgDxj7tPqDPXy7oXgT5fVRRBfWzGi57JI4s0ZxYaqKJz2j+noboN8oUUUTTH//Z"/>
          <p:cNvSpPr>
            <a:spLocks noChangeAspect="1" noChangeArrowheads="1"/>
          </p:cNvSpPr>
          <p:nvPr/>
        </p:nvSpPr>
        <p:spPr bwMode="auto">
          <a:xfrm>
            <a:off x="155575" y="-1036638"/>
            <a:ext cx="2895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AutoShape 9" descr="data:image/jpeg;base64,/9j/4AAQSkZJRgABAQAAAQABAAD/2wCEAAkGBxQTEhUUExQVFRUWGBgYFxUYFxgVFRcXGBwXGBcVFxcYHCggGBwlHBwcITEhJSkrLi4uFx8zODMsNygtLiwBCgoKDg0OGhAQFCwcHBwsLCwsLCwsLCwsLCwsLCwsLCwsLCwsLCwsLCwsLCwsLCwsLCwsLCwsLCwsLCwsLCwsLP/AABEIALcBEwMBIgACEQEDEQH/xAAbAAACAwEBAQAAAAAAAAAAAAACAwABBAUGB//EAEEQAAEDAgMFBwMCBAQDCQAAAAEAAhEDIQQSMUFRYXGBBSKRobHB8AYTMtHhI0JS8RRicrIHNMIVJCUzU2OCkrP/xAAZAQEBAQEBAQAAAAAAAAAAAAAAAQMCBAX/xAAmEQEBAAIBAwMEAwEAAAAAAAAAAQIRAxIhMSJBUSNDcYFCYaET/9oADAMBAAIRAxEAPwDytMTG9OaZ16pdN2kJrXbFk0XPTijdU/uga6/p+iBxtfYdUQ52s7B6prX3SGm0D5yTYix6KmjCf7qqTADpM3n9ShaBl5BPpvtyUqo4A9Eio0hwhMpuJk7N+5VVEkAeuvNAym+boGnZJgJgZu0Fp08FTWADmoKOs/ITGnTbxQtECSJ2Ry0KIshqCMqWEiRtRmnmds4DUpTxA1jQTv8ABNfTi+lh8sgGpbZYeu5Cb/ooGFwAMW3aKAAaXQFUbaRuSWVLFEw34eiU1sXnegt75gRoVbYE71bLwfFVMfNiBRab7yiAsl5oBIB23Q5zZUMn91DT0Kphgg66o6tWATsUC5iTJI3IsMyINj6q6ZBvbKgc4gyEGh4DeN9EOcHTfM+yEmbjwQVBfddBC6FRqCL/AAJVU3vofVCRHgqGXIPFZaveM8Jj2WgOgJFRlxfXdzVRTmEbVFpa5RNoyUTotEXWRjrBPa6NVy6hrTGyeCF7rkQBCqmdOfko6peRtMfAhacdJA+bkebzuklw02QqY/QeaoIzBPFamPHl5pDxqNnurYTYn4FA9p1CENMgCZM23AKmPueaFtQlxIvqOQ3oNhqANO+3FC6oYbbW3FK2Rv8Al06oQAJQOwFEueZkgNcSNndaT6wOqyuJE3n5oF2ey6P/AHevU2kZAeEZneMjwXEDomBprwUl7lOBJGsaRwVViXfiRxnVU92b8bbwgGsDxVDHtPQfJVtbmGunoks0gHQpuHknLaTETDRwuUGjG4SXUw233GsI4ZrGeAcCsjWRIdYtkEcRZdjtGmWtw+Zpa4NLYNiMrpHqsnbECvV/1k9TdSUYmC2t1Tj84IdRberqcNioFgmyS6jGm9WavTdxTGun5qgBhhU8bEBfFyox+3wQ2Y7SAR7qUhCUxxMnim1YGyEBON7JOe/zkrmUBECUB1jeEDmWACJzuqBjtZ+BVEDVHNBiLDaeajH7FTzoBe6DPn3ZlFHuMmNFEAC3ImU9gWdriTC0NOzqoGC0wlEyCPnVODJ6pVVsX4QemiC3ANMm6umPNEKctM6wppCoazYJm3kmk2hJmeCIO38ioq3u052TMIzK3mLys1LUToFpLJhEXSb/ADb0da9hsuShLI+WVNMSDoUV6XsOH4aowuDQXElx2AtbfyK5WOxbCDSoty05EuP51CNrtw3N68lYLG/aBAuCQSNRadRt1IhZq1WlmOV4adchMxO469CufFPIqLJBI/lvG+8FRmvnwVNqhk6d4Fuu8aoaYid2virKWCoOMFA5xJ6RCZRfLsoOvgBvK2NwsNL2031Y2gAN84nlKXKGnXoYwfapis3M0AOa8nvM0Pd3iNRpAXlcXiC6o50fkSfErS7GOqQXWBGh1A3LMKBDo2FTGFWx+oVxIj5qqdrbkVTQRx4LpF1CNPP9ELypWJsdxSy6YEX3oLAtp+qo6xuWhkZc25Y/uX0NvFAx41TWNtzS3NJdoiI2jegjNx8P0VVWDiqdtKuqSRKAKcZRfYgJl3CB1VMAhCTcW2IGVLbJScQ7Qj5e6OrU73SUl7bnl+6ozv1KivEMGY39VaIbh7u6rTlul0m35JzhqoqMMnl52Q1hbTUpob+qonyIPoUCmNMzvsmhlhwTKRF53yN6a9omfLkgRSaTZKxVncrHmVqYQDa1vNIFKXR/UZnd8hAdJkD5qtbWWndvSn07wdg81uoNlhG/L0CDNUp6E/Al1qREc/aV0MQAQBt0kdbrBWJJvsgfOKoWRYnkuj2HiGUw+crSYIcQXSYiHN2iFie22ijdvPx6Lmh/bzWNqMe1rYeO8B+OaCe6BrZcD/tF5c4ABouAHbI37yu5UpvrBv28rajcwB3ktMG+hEEdQs2I7MqlwmH1nAZyLgxp1gXXEny7tjLgsS6rDIAOYAvuJFzE/wAswPBeoxfaYaYbm0AbYQwaWvafOVz8N2TUaAWnKxpLn0jYuf3YNxpYK67sxBcSZ8Og2JJ38lvZnpO37N6YWSPQrTRosymeMf6tiSGXjatHDMe6OMnyWWqTIINl0K2HJzN/mv4hYH6cbFAb503ylD8uUDqnNO35zS4vA0iUUZu0N0JJKwOJa6Isdq6JHHSFT6dwfLeiAaDYqC9vBXVMmPH9Eym0EjZxQKY28b/hRhuznZPwjZ+btT4I8RlzGOEbtxQckkQd8op05ep/ZPr0cpttWZrZPp0/uglZvDRLJgwNxv6phG/Tehc24uPligz1HSddg9AqROpiVSqNbGRzCPNrxUKZMqKOmPnBVUZGu1OwbSTcTqICPE4aBI2kx0QY2C/WE+qNPFDQuOv7pwZcIFA+SKkyY4K32cenpdCDl2Ek2/dA6Lc0+gDBGzf4WUZREX3edlKNMnod/NBtotytzG5zc9gj1SX0ZLjEWaevFbqOHL4MHLZvOIJHhu3IcTR/iO3CPeFUcpzDfopSpEE6R5rY1nfcNl/KExtMAzx8uPgorNgKRHKX8rx7KdqUa4phmHY5xqB5eWyXZG5RkbG+bxcwt9OJjifYe673Z+Mawd0xw8ljLrPu0s9Ly/ZdHENpD/ENc2GwwvnPlvIdO6BE3g8kmq0knT+69H2pimvNzNiCeV156q8B3G4+eSY5y50uPpLaDA3Sic2HSja5sQSAhOJZGvuttuNBaDPH9dfJY69KZ5Hqjq9oN2AnySRjmnePMR4qdUXVUG2DfkblBrARCHXEGPHwRYendp3wFdoJjR3pHzgqqM0AF4nknBmsbdqfh6ADwS2JIk6DcEGd+DyxcEm536ApbqY02/LLpOwzTVgaZoEbrxzWLEUSHOG4+6aA04y8ndd3hdDWcCbfutNGnNJxAMggGOOg8Qgw7MwdOxsgeqDHjhLgRoetvgWZjbSfml1qfc94R+h3Jb2+enugWDYiBqsjhaeOq1Mf+XFFiWjM1mWBLT5AHzBVRzyDuKtMxgLajxJMOOk71E2aN48U+mO4TxS8h0W6kwd1ps3h0Kg04LCmA4XmXRyMLq9r4MNDBmuGkG2oiQTz9llwVAsq/bOwwN0Fw9l38QxrgHPaD+E7iGugjhYrqRK8VThpc3LtDgNdNnJOpkROpJOzTRdJ+FaB9wC7HTwLMxaR7rFTo53OayxEubNhAueq5CXYYFlV5gBr2hoNnS4XjhA80Jbt4gLdTfTezEVBOY2yn8Q52VjSOMA+KR2bVGYAiZbMbJO1VRZ5EDUXv4LX2dTzZ4FspJj24q6mEBL3A3B0GkG5PRaey6jR96DctGU8plSTubaGUnObQGmgN9gkHTbAR/4Mn7zs05S1sW3EA+y0ZoyWMZoE2uc+viteHADMQdSCBxIiDK005edq4N574EACZ8ySOiZi+zqrKYe6Msg22i2xdVtTMDSFzEyIByllyd/9l1u0Wh9KImWx4tsp0w28TWaWzw6WOWD0SajjIjaPO37rd2iJZSiZytmeGqxtbIFz5W0/fxXj5e2T0YeBh+zX97LFjGSHcDbf+I/TyXQrUto4E+Sw4jaOSzlduWWyJ27QlVJ+bOi2inBQOpwVttxphc21/m5JZTcHZgQeEA+eoXUNJCyiFOo0Q1pGlj6Lp4SrmAJEOGo2cwkiknYRsOB2JM9FxMmJG0rU999DdoAPESb71TQGvnXZHCVrxuFvbdO+dq9EZJ2eYLXXkX5C14Q9tMaKlWI/IX4EbvmxNwYhzPy0AJ1ttHK6yY7DkZunI8/BX2RjwpvExMf3jaiwVMku4AmeEbEVJtnDQwI5az83rtdnYRpbmH8tOTzcBNkkLXmalfM4b7eQhZi68LbisPEwLAgzzaP1TGYItqtaYc3M3MeBt6mOiiufSYC0G+t+Q0hKxXd70a3BOt9F2e1KIH2Q1oGZgJgRPe28YSO3QGVm2loAkHbEAx1KukX2ZimNpND6LXuiS46nMS4eRUV9lfTdWpSY+XCR7mFFUKZRmoGxeQIneJ9FroNLjLgJEAbrAiOdgt2BMvpW1gE8RaJ3x6ppw2ZhiA8hpjZbOYHzYpoIoy6o4OtYDU8Ljzuuljs1MOa0ZmNc0696DqDvCz4WgTUZYnMySTsiTHgur/hHFriPyLAZndNoViVxyQ6lUy7BJvvABA5ey5FN+QNffUtPAEf38F2z2dIqZpBDrwbEy3Z1TaHZrXsdAcSXEHo2QppXj6Ly1xp7XOmNBAmOdyuz2Rge+0kRDYOvdN/G4XTofTYqRWL3WEhpAvBB9lqxGHgNIifuOYSDFi8QeiaNl9m0nVH1JsIfGwyYid2iR2W5pd323zuaZ0aYJHnsXVGFIe9092OUmJbdcvB0u+CD/OHxx70yenmqNQfNSP6qjbbZ2SFvOEI++wbwQZudR5EErn4ujlrh5gZixxj+W4C7bPze4XJG/ZJP6rqIy9nYP+M0iDNO88SBHkuphGENvpEj0KT2Obs4UwOsNJ9VqoNP2xpLS49JNvBWI8h2zh3sp9+LuMRuOnsuF/icovqT5lem+qnTSDhsdHHbHkvD/UH4B0gQQds3ge68fLN56ejC+l3HYiwvsPUWWVsOg/OKz4N0saQZNiNw4cz+q1TYLHWmmyKlO55+qrE05AKcU/EUJCb7mnMhFELS3Dys+J7pATa6NotldDDYeVnwbF08O28KbNF/al8Ry9VoweeoBIs0G+lt3gu3RwwDQ7e9rZttDb+vitVMDuNkECzgeZAC+hji8trz1CkW5YNoMW/zXPGwjoix+GIdDj3HWJjQtaSPIrr0yIY22jmyf6iSYTsSwFzREy9wjhlAJ9V1pzt4fC07b/yngMov5ruYJwY2oTBJawCdP5QLq6eCH+JDZAzZwREaSetrLRRwzA+4zAtYd0nK2dFJF24OKo3qaggd4WvERbisdd+dxc0w0kRawMAjTcuvh8DTD6x+4YhwuRmk5e7fmR0VUuwGgOa17sze83Q6NkA9VNVdud9vvUs0wCATqJmwn2TMZ2aazyQ2GuEB1tS4QSPbgtZbDHk6hzSbWnML8CIXYNI5QW2AI12wQOem3eFZEtdXA4P7dNrBMNAA6KI6OJAaATcBWu3Ly2JrgMpNFix40Gu2CmYHM+zRcZGk7vzJ15r0zsG0PbYAnW0jX9/JNp4XvgjTUi0aEfoudK4OFolrWzES5szcQHewWvA4eplgtic43GCBC7L6QMNtDSCeciB7+G9anNuOqaR53CYWplIcRJLQ7mGtzRzhMwGFLMzItYkjfEey7TGZjyIjgdqANDXOMan0A/VUcvB0XfbeCNrwI3aAA9Fye2cGftl2ha9xi/8AUDI8ZlerY4ie6Yzf3KXiqIqSBfQjoZUs7LK4tKlLXNJuW93fZrYttXKoYMCmSdZBII4mJPXzXosMyoJ/h7yLAxBkBDh8G/KCad4gjbc7ioMNLCZ65GvciYtbKQZ8ui3U8GcriB3gPOHW53C61OhDpjUea1BkA8V1pHH7MwbgAYAImR0aB/tTxQItsA28SVpqPyvG4xy4n0WoqjzPaHZH3Q5oEAmQbxfbdfKfrDDVGQ0g90kEe6+8GiF4P/iFgiGU6sSHEtdPHvAc9fBYcuOvV8NOO/xfO+wqjsmYGLEQdI32+Xjl3MM7M0zY68vnsuXgaIpvyjNlcRAicpO7gujWpuZWLCIhpB26z+q8ud3dx6MZqaaMH3jw9gt5bJ810/pfsAV2FzpABgEWM7fZb8X2C2i4Tmc06G0HeCp/zys6vY65Ozh08ISIaCd5WDFYW9xHqu52n2iWd1jQ1o0G9drs3BU8VhaZMTcTtDpuCrjxdXaXulz15jw2HfC6WHqwZV9s9iVaDiSMzP6hcddxWShXBWdlxvd3uXw9xhcODh545xfc7MPJG2g0vbYameYgz4hcD6d+oxS/hVfwEw7Ut5jaF7AlhLHNgh9wRtGU7d2i+jx8kznZ5M8LjXGx+DOZkQQKma+4i/OCtDqUljspkPN+HeHhouriKUlgiRN7aCCfbzTnt3Ltw8li+z3Cr93NAm9t9pQ0+yXhwzd7KS4Oki0G1vll6bGPDWztF9+l0FRriAQLxy+bU0rzLvpyamcBphxnNJmRcnreFrHZ1Vs/heJIa4GACB/NC9BRaQLhGmkeKo4B7vvglpJMfidkwdbI8Rgan2TD6gmLDLpAJ1E716qtQJcCANCD5KZBliNiaHnnueIAaTAF44CVF6L7Y4KIFYhkuab2Dj1tCsWylusQBvJgzyABKaChoy45tmjeW13UjwHFAynSAAH9ydST1RvER81VgIH0y4QeqAqLNt73jmjNMXtrqqaEYVFAQL7FKcGCpVpBwg3QtpkERoghsR8+bU1ruN1HNVMA1AQMhTKhJ3QrBQJxbYaTAJF+o0TQrfJEb0RE8kFNC431d2f9zCVGjVozjm2/pK7D3BvI68ErDnMyDoZbfdoVMpuaWXV2+RYaiHvpby5o8wtPbIBxD+Dnf7iUPY1EjG0mHQVB5ET6LZ2fhfv4mNQ+ob/5QSSf/rdfNnjXzXsvl9A+nMJ9vDU27S3MebrrbiqDXtLTt8uKbCi+lJqaeO3d2+ffUOEAmTpccQsX0x28KGKp0R3mVyA4f+m/Rrh6HpuXW+u8Uw1adFsZwC554GMoPgT1Svof6Ta2sca8nNcUm2iCIc8yJ4DrvXjxx+tqez0W/T3Xu6jA4QQCDqDtXlu1fpJrszqQDTrG9erVFevLCZTVYY5XHw+P43CXLHd1wMEHWRs5r6V9K/8AKUuR/wBzlwPrzCAPpVAIL8zXHeWwW9Yld76VM4Wn/wDIeDnLzcOPRyXFtyZdWErqkIUaTUYZkL1vORiPybE97Xpf0laZUyBSEAuVZUSolAEKiLoiUBQSFEKiBNUzDQddSNjdvjp1nYtDBa2gWbDN1cdXX5DYOnqStAKgOEUIJRSqLgFKxFSII2a8vkJgsrBQGEUoJVygIKTePNVmUlAcKFDKkoCCiGVJQHKhQSqBQfORhY7SLBqKj3Dwc4ey0/QdL+PMWDHHls902kf/ABg9f/zT/wDh8f8AzTwb6u/ReHHH1z816ssvTfxHtZWXtTHtoUnVX6NFhtcdjRzKdnXgfqDtB2LrilTvTY6G/wCd+hfy2Dqdq9XLn0T+2GGPVWf6d7Pfi8Q+rU2nM88Do0btw4DgvpFNgaAAIAEAbgNAuf2L2eMPSDBc6uO87/Zbs6nDx9M7+avJn1Xt4MJVSglUKi1ZvO/X4/gU3bqo8C1/7Lf9Lf8ALMH+rzcSPIrD9cvnDR/7jPcLR9I1JoQTJDoHIBsDwWH3v01+3+3cQlXKpxW7JAFRUlTmgpCSiKEAIKKGUUoCoBJUVqIFhE0pYRtQHKIIIRBAUqwEICMILUVK0EVqKwgioK4VwgqFEUKQgFVKPKplCD5+6vl7XceIHiwD3W//AIeEfbqHi3/qXqsRg6b4zta6LgkAxyOxFhMFTpiKbGsbua0NHksZxWZb38/61vJvHWisdhi9jmtdkLhGaJidwkLidh/TrqNQucWmBDSNecRa1l6YhTKtLhLZb7OJlZNF5YUCYUOVdOUIQgIsqkIE1qTXAte1rgdjgCLaWKINAAAAAGkCAOQTChjamjaiCUBBm6cUJQVmVGVRarlBRUa5U6UEoLJQAlQhUghKiGVEECJpUUQWNUbSoogLMiUUQRWCoogIK1FEElSVaioihKiiCwpCpRBauFFEFFQKKIISqa1RRBbgqhRRBSuFFEAZlTlFEFEKgYUUQUSllWogElCbqKKBbioooqP/2Q=="/>
          <p:cNvSpPr>
            <a:spLocks noChangeAspect="1" noChangeArrowheads="1"/>
          </p:cNvSpPr>
          <p:nvPr/>
        </p:nvSpPr>
        <p:spPr bwMode="auto">
          <a:xfrm>
            <a:off x="155575" y="-9223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0168" y="4529160"/>
            <a:ext cx="4001617" cy="155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8"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105" y="776748"/>
            <a:ext cx="6998111" cy="230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58348" y="4529160"/>
            <a:ext cx="1329866" cy="134069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09051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71061C-0428-43A2-94A9-B42528165B4A}" type="slidenum">
              <a:rPr lang="en-US" smtClean="0"/>
              <a:pPr/>
              <a:t>7</a:t>
            </a:fld>
            <a:endParaRPr lang="en-US"/>
          </a:p>
        </p:txBody>
      </p:sp>
      <p:pic>
        <p:nvPicPr>
          <p:cNvPr id="1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71099" y="4610405"/>
            <a:ext cx="13430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xQTEhUUExQWFhQWFhYWGBUVFxcYGBgWGBgYFxUVGBYYHCggGholHBgVIjEhJSkrLi8uFx8zODMsNygtLisBCgoKDg0OGhAQGiwkHyQsLCwsLCwsLCwsLCwsLCwsLCwsLCwsLCwsLCwsLCwsLCwsLCwsLCwsLCwsLCwsLCwsLP/AABEIAMIBAwMBIgACEQEDEQH/xAAcAAACAgMBAQAAAAAAAAAAAAAFBgAEAQMHAgj/xAA7EAABAwIEBAQDBwMEAgMAAAABAAIRAyEEEjFBBVFhcQYigZETobEHMkJSwdHwFCPhYnKC8RWyM5LC/8QAGAEAAwEBAAAAAAAAAAAAAAAAAAECAwT/xAAgEQEBAQEAAwEBAQADAAAAAAAAARECITFBEgNREyIy/9oADAMBAAIRAxEAPwDtqyoomhFFlRBooookaIfx7irMLQfWfowaczo1o6kwEQXJ/tu4k8uoYVhif7ruou0Dt94+gThdXI5h4s8TV8dWNQ+aDYXytGmVo26notHB+OPpVWPBNKqwiHj820829NwjNHAhjRO2sgge8FVKuEY+Q4tiLQZhV+WX7sd/8F+J2Y+hngNqtgVaf5XESHN5sOoPcagpgK+YvCnGa3D8QHtP3YGU/dqMJ8zSeRtfYgHa/wBH8E4vSxVFtai6WuGm7T+Jjhs4GxChtLKvKLKiDYUWYWEwwvD1sXh6ZVWqFVaj1urOQvG4trQS4gASSSbADUlNDzxTidOhTdVqGGNEnmeQA3J0AXDPE3jWti6kGwDjlpAy1uwJ5u699FY8a+KzjHgUifhNJFMaZtjVII1Nw3pfdaOE8PyAGCXOvMhLNLcL7WVmPFUsuCHSGgFrgZDg7mNfQLvv2f8Aif8ArcNLyDVZDXxvbyvjqPmCua06TDIuTvrPbr6Lb4PquweNDSYZVkR3kt9oPunmCW/XZ3vCrPqhDquPVGrj08MwU6qtUnpdwmMlGcLVlKnBOmVuAVekVaakceCF5IW0heSEDGtZXqFhMsWVFFFJsqKKJGiiiiAi5T4uwQxHEKr4BbTY1nZwEx811YlI5Y01cSbear9GtA/nVHwqQMTRLAQKbHg3yyRHeRCAYmnGzQPytcCB3IEfNM3iMNYXZhYabiOyBYHLXs14fyYLAdwVU6T1yG4nCy1sCPp1B6FY4J4kr8PqF9Fxyk/3KZ0dFgY2dpdPPDfDQaJcCByIMehFlR8S+FGBjqlKNPM06W17a6IthTix1bwn4npY1memfwguHIkkQfZH5XzP4S8THhtUkS6nUDQ4G0BrjfqQC75LpPD/ALTaLntlwAIJud3QIPKMpPZH530c7z26eHLw+oAud8P+0Wi6q4ZvLma2eRIlp9oHqtXGfHtJlYsDwRmAPIAhwHz+if5p/uOkl4haK9cDdcz4t9pFNjWnVpJaSOxypYwf2nPJeagOpI6CIjvFu7inOU3+kPvG/FlOlUrMc6MlNtT3zD9B7rkHHPF9fHE0xLKGaXXu4G4aemiEcS4m/EVnVXzDw2m0fmDT5fROXhHwrTgOcQ4b31cP+krRNoDw3hds7hBFgL6deSJ0W5dpi4iJ99U94ng1PLAEAcxF+cmySfErRhiDmAvIgWProUpYf5wQp4bPlvEXAIn010V7jmBinTqXzNewknWJmPoh3hnGCsQdO2ideKUJwzhbY36EGB7JXryr8+AJ3FeqrP4igVWoQSFmm4lV+kyG3heLlN/DaiQeCuunjhjtErVGOgVcYqGGKvUyg49ELyQvZXkoDyooogNsqSvAKzKEa9yovMrMpHr0osSsoU1YmplaSZiNtUkYR/8AcqwJa45p9INvQJt44yaL4MGDB6+6RuGYwFjXucJu09f8ylfRfQPxVgG1WvBJGuiV/CXCm03yCQNpkDuMrgmviuIbDjf8pkEWM7Hqk3w/xh1HEupOcYLrNddp3IHIqearqOrYet5bZLb6++6G8YqNFN2aBPIqU8YwiRLXcja3MXuOoKTPFnGXXZTAJPL11ixQZN48Bmc4uFnWA0EIRjcW0hmTXKZAtDj/AIsjNPgb3jNVP3pj2+v+FqPDabMzSJiCXbkERI6X91Wss/154DUhmU6Fxnt5QCD6Fa+LYmXhgudCedomff5q9hMGQyJ8tw3mBJM+s/NAcRRc2pcy4EC283BVSpzb5b8fnFPJBLZBB1iNe2y8cOxbA8/F3AG8bXKNUKLXNgmMrRruc0gfQqmKFMiXNs0wJ3iQB8wUrTmLGBxNOrVBygNY3IwcgN45krpvhIMDbAcz9fZcxbwOT/aJz6wOkHTkDHqj3AOJVsMYqNm2pnpeB2U1pPbq/wDWgD7p9hCRfGuDo1RID6TtxH9p/cbO/wBUeqP4DFtrMkyOh09rIP4gYxpDS9uYmzWtyk73IdJRDrX4bwwa1pygTpHeE6VqQNMZvu7joErcMa4BrSJIiJsIv7Jne5xpPkfdEAg2Jjkp3yrPDn3FagfVcQIEwAFqpBbH0vORMrcyktELvCnwU68LqaJGwlnBN3CqmicBwwr0QpFB8E9FaBQSysELIUKFPEKL0soJqlZBWFE2T2CsrwF6BSN6CzK8yoShWhniCtFM9un03Sdh8I003NcAWumQbi/RXftE4z8GmACMxItMJbwfFC2nmcZBvLWm3dT/AE9K481nihBe4OHlgBI3ifhX9w1G2DoOYGII0M+4/hR7GcWD3zMDsYI3nkh+OxZqHK2CNxz6i0yo5iu7MeOHceqPpZHPJe2xzASeRBm/8ssUnscSCctQXvz58x3VrAYUNHlaO+UA87kxKxjsC03sdeR+YuB2WjPyo1sS6oHUyGzzEX9Afp35gaMBgCWkOmSC0l2u5btfRw2m3NEsHw2SJdH5XGJE6SRtYCZVt16rcosAQdPbvIGk890jgPxjCH4Vjo20XBkT9I90tYBgzgu5mSTplAv/ADmnDiePH3C0hoN/WItslGu2HmNJzWM2sS31uiJ69sYdrnOA1ESZ99NrgpgbwUGkyDLoLu14NvdTD0pZMedxvpa0GD7oxhMP5wGkfdHaSbyN79tAgSA9Ch8IEtILieRiL5RG6v0sYyPPGc/8nE9hp20Cu1cHTqQQXZmuMQNQLDsPnrdYwvD93GwIOU6zpEWnXoEorA3GcSrMblpS0HUk/TT6Lxw7DzlcXSQcznbk9O6YKvDC4RfsLBCq/CqtIy3OWzMWj2bKDhioO84BNxFvT/tMT6wDCSbRvoucU+JHMCSQRsQZ9ZiyPYbioe3K4xO7hr2G/ss7Gu6F1iPjOi4JsbX9FcpUkMxNVn9UGtcXGOX/AEmSnQstmStToXRzhxhURSVnCugolGGvAVEYovSxgq6NYaumQwx69yqTKq3NqIwa3rK1B6iDZWIXpSEMmFFmFlAQLDllaa9QQg3PvtNoPDA+nkJbJLagFx0dsuZf+Ue5n9xhpnZrTLY7HQdimz7T2V3nLTquDby2SRHaJXM6FOpnDHPLu8kDtz7I7m4XPWaYeFtfWdDbwYIv+qa8FhgzaDuP2JKE8Oo5W+R17A+UT0sb37K8X1WtBvJMRIJ6bW9UsXojWpD82U983uXBDHYQyYmNZZHvAsFprvq3BflEf6NdrN3917wmK8p+tndNojTZA3W+jULvIXAm4IiAZsczTAn36rXWZkb+KWuAmCSCbZ+seVW8HSLT5tCYDpn0JvY/VX8VhoEZbutaQOUHmDJ9j3IeELF1SXVMxb5SdNJBOX0sPdDmYYmRtYidZEgien6I/wAZ4OWVdyHFwk7gHpvqPZUsXg4LNZHmJmPLlvM2Nj8kqnHilMCPykgx+ExfvA+nNE+DY0+pc0M6Ni1vcqrSr5gSG+24EEn0yxy8qvN4W4wGTI8xI6kyPYG6IrPozh2y4x91t3E6TaBfWP5tGkGXmGlzwZnUzePxR009EV4ThslPzHMScxsYzHb0uhlcF9Qt1YIJAAAMHRw/T6o+n8GMMXES4jPuJzQeUCLKvj65BiZbznLJ7EH9FRq12tkwA0R5cpyjXSADr3V08TZlEgOtMg/IfJLD0s8a4ax3nb94SbSZ9yl2txhjWlj8zdRY3Ke8RVzglpAaQTBiR2ix90mcUwrGvzlgeDuLDuZajNK9YHeGMYz4/kBA5k/ouuYMS0Lm+EwNIOa5jNIObLaeh1T/AMJxctAkHsD9SqvouKIOpqtUdCtvqWQ7EOSi6uYfFQi2Fx3VJlbF5SvdDi0brSeWdrodHGK7SxKQ8Nxcc0YwnEgd07ynTWK6iCDHKJYemyFIXqFIUjHmFIXpYQMYIQ/iLDlImPWCiJVDiDwGkx76fNEKuReOjUpAl1YARYOOY+xISt4d4ff41UwHXva21hz5K74qxfxsVliWg6NMNPO0ye6NCGtHlJkRYWA7uvOuyrpHPmtDqzTYCG6kGQOc+YgFeX49rbwCdAfMQeWgheqzYMZCJ1Plv6odizBcfKJP4osB3m3ZLF6xjeIhxgs8/ITbsSf5K28M4biKpADQwciM1ubhf6nUqMq2BkN3MS35mDOyKV/GFHB5RUBL3NzDykEjSCYlT14VzN9vWF4RWpVGmq5r2T1DbzAMbd0z0ql4Nj72113kaFJtbxvWfYUGBrg4ta8hpcQJygF1z0GseiafBuJp4qg2o3UBzXNOrCDdv86KJv1p4+BvibzUJgy2oIPMTlJJ2EyZ6BLBoB7YcSHFrS0SScjpt8ymbxRSdlLCSBIDhH4d45zohGGwWRr3uIzOaMpMnKALEc/w+3dMlfE4YMEAQ05mk6RMie0lNXDqQbTDnQXVLRyZpA9J90rcXolzDBMiB3B8wI6y1o9Qmnw556dLNLnNOUDlAi3tB7dECDDMOAwidjH63Sr/AOKxXmexrDNrG8TNnkQUw+IMa3DUi+odcrGiJMkct9ygNP7QcPSOSo0tAOWTmkEGCSQIN+sKbvxXgAx2fN5mCdCP1OYaq/hsSxoy5iCBpBAv/wAiI01RbilejXLXUnB3xBJi4I5jUEaoLV4W1r3CAQTaJN+4E/8ASueWdmVep1abgMoa4kXMNcRGpIj53Q7iuCD2uyRHLK7tNtNuav0KYYcpabydvmcoPVbBBaZps5yC0knQS4c+aZErAEtljgJ6xEHmTv3TJ4fxR0NugP7WQPxHQdn8oIi0OMnkRMTE81ngNSHSSJ3BlVfTPm51h/a5VsU5bMM+QtOMWboAcbUQmtXI0RPFhCcQxaRj0zR4kQUd4dxjqlR7VtoOI0VazjoTOLCNVEltxblE9itr6VWFlRZNXlRZWEyYKUvGuKYKLs5MQZaHBs9yf2TTiHGLCVzfxfwGriLue1jBP3jb0EX/AMp8o6crbVYMR/bYGtJgAS6ernEjTla/NNT61g0OdM3NhtbW0eyAY3gzab7OLiNzPljcWv6hbTUd96XnLFhEHlYqqjnYu4gQbvBcYMi/1329BZaXYAV3kB33RYkCDAnW3tpffRaKzHHznKCQTFiegk6e0q74foZg4AuLzAkWibG5H0CD3aveGuD/AAnio6C6dxmtOpO/NNnjDwxT4hhyCGiq0E03aT0nYHRDncOdSYAx0tcIu0xPQj9QmPhlfPTgiS3kb2/nVZ9/7G3Hjw4lxXj2LwzTQqU4e0QKpF4t0jTfdbvs745VoucASc7s7piBOro+vouycQwFKrlc8An/AFa8gkvF+EaQxILCGAk5gNIP3rbbqJkXZbhm45Ra8sfE5gDeSLGDLfdDAJAblBNhYXAOWbcradeiNcWrAsFiCLG0aaH3n3SzisZlM5gJy66tmc1hvF90oqrVGgHgMEuGY5o6taWkuO0g+4Rfhwp4Sl8TZoJJOxiXe9r9kJ4ficzfLIvuJvrBbE6fVF+M4E1MKWNFyRtFpBPyRaM8OZeOfHbn4ymWgGnSaQWnRxfEmD0Aj1XnAUjxR9OhQo/Cohwc8gAQ0bWsG/4TpwXwNQOd1Zge5xvN4Thwrg9Oi0tpsaBF4tPf5oue4Xn1VXjHD6FLCsptYAykAGltiCNIiDJXPsSH06gcH7jMH/eI2tcLpnEPNlaBLRtE6IFx3CN/+WBOhaCM0c4I1HKFXKOvJbq47MTchpFgQfcEyY/llv4eQA6eZkNFpO4PblGm6BtcHPsAYJtERfym1r+ivDEMEiSJtEG1vedDNrFWiUL8T5X5QMoN41E850g6ageqD1MM+k5pcCBzFxHOw0RHGUAXXJL7XtfkJ0daNQvTqByfisJyOHvDrhOVnefOmHgeJBbYz8/mrmKQPw3U5G3pf01CYqrZWd9ujnzAGvTQ+vSRzEUkMxIVxHUBKzLr1Rpq18CSruFwfRNGKYw6iYG4CyieKx3KVFFFCkWF6WIQMaMS8geXVI3GsI8vJeS9xNgLgdAP3O6e61Mm2iF12so3N3HQnUn+bBOVFjnHF+DOawuc0AATEExymBHpKXnYWo5h80g7BpBA0t+UJy8T4n4hyuc62obEDvNglZhh2WkzOdJdMH0/VMsVMLwlwb5C0k2JsT83I5hMF8J9M/hJAvziLJl4Rw55pzUyzyaIA6cyVnHYKAJAMGw+iX7+H+HniFFxb5CRacpNj6oZwfiTmONMtjaCZMnYyNNxqmtjZY09EKrcLY12bK0u18wntpf5o+K+qOLxhzZGwLgiLuubmTtrpzXlr2uJG/PpyBj1W9+DI8zrZrw3ppI2WsUiXACIGsTItYTOijqeGnN8vdcy3tY9RoBIKXOI4fNMySZAkiQNxPzhM2KsyNNZS/iHZ7aW/gN9I+oUyYu+U4MwjWBpEiYH+LJspvhoAO2vz/dLmCcGwOZ/hsmChTzN7afsp68nPD25+pEaX/7WzDV3BoILnS3Ux6E6e6rNpWiY12iJ0+azRwD8obcHN+HkSTcjTfoqk8Ivt4ZinlxEkj8rQbne4VTjYIaM1i+zRlbHQGblMbMBlObprefr+ioHAtqVJImLAzpzH8srlRSX/wCEdTvlbEmQbCDeW3tv3j0QqlVyE5gSQQIcC2214ggTrp2XR+IYMAEOFo+XY2hI3HAALgOykWgh0TGo1H8hEulYH4amx9Qk0so2OnK7XCx3sfdMNXAgUgBEbOuY6EGY7oTg2UyPL5XHVj7g/rJ1t80be/Iy3qbQO4j56Ins88EfEtfRqyT9B890xcN4yx4uVT4qzMybNIsWm7enYH09EvUMUJIIDXjaTHutM1jOvzTxiKjSEKrUpQRmPrBw8gjoZTXwQOq6sgc0sxc6/SphMASjWFwEbIthuHgbIlQwXRPVYFNwdlExDCKJaZqWVlRQGFlRRBtdZ0C2uwQHiVIZS90E6CdAb36/zmmB4S3x2ruRaDA6c+385pxn0SuK0tXC5v5th1E76oTgK7WPOZ8ExGUEkDlOgnn301B/HUczSXH9hy/nVKuLotY65JJvY6dT15WlVpHzh+Le+GtFgIzHSe3REMUIbsTz/YJV4PxVnlZfTSAB1iPmTb9D1XESbXOwsPU9Fl14azyvYN8NGyuZAdY7INTqZTfTnsrlOuARJ1+afN2J6mVp42C5zQBaLmNuSpUKDs17R9N+koo4EvJ6b/VewwNaSYvuVXwaVfEFYgGLbhLtOte5TJ4mwryPIJ2t1ulyhgnMPmAEjQke6Ui9xtOIIdy5ev8A2mzgFSRB5JWqYE6AieUhMvhii6CHgiN/mp6mHLoj/SeZ3fU36i/X9EYwLA5jXbi0j+aLyA3Yzsd1jDPgEC0E29UJ1vqM5fJU8HSuZsf5ef5orVJ0rVUqZST81NojRxpn9swYcAYtP1/n1XNeJUDUcXUXNBkgtHONI3Gsd9tE5eJeKFtPoTBPIXXPKDW55+KRBgzBI5G0e4+RT5Oxs4SHsd52yDqCPu30y6ZeojuUzCoyqCW7GHN63g8x6633XukRGZ47uBkRbz/O4Xp2AGb4lMwXDKQLA38vz/ZPRgBx3CZI/IRB5sJ3/wBh5XglAMTw5hGZ0mPcdOy6Dj8Pnw5n7waRPUXEpBoUi5xLDMWLeR3stJWPXIeOKMpkD4RjvHymV0PwpWpvAhhHv+6Vn4Sm9sVGAnmFf8O06dF3leWf8tuyv4XOyunUcMFbpUFU4Rj21GiHT3RZgWbV4+EorEKJkvqKKKVIooogPNQSEp+I3gS4mwt3HL3j5ck2OXOvtAxAGs2giN40+ZHyVcs+gfiHGBeI8tmt/wBW5np+nVI+KxNR1TmJuSYB9NSL3JKKF4Avdx9h0A3vK0/00uBHUkuj0smWaIYLBuF3OAaSCQJl1rCANNEwcPfUB0AAOrt9pj6bqn4dwzR/rd+Y6CeXNNFKgAYi/vA5md1Nq5Gs1M9gBPP/ACpxKsGAAkbCXGB/JVypQjSyW/HOEqVMORTcWnc7x06pcnRrB4uYAOsReQR0KONYHWIsub/ZxjXOYW1ZJp+XM4GHaQQTqZBXQMNU2+s/qrsRK5/9pXjJuF/sUADUMk8m9+vRcmxXibEVDLn+1giv2k0njG1i7d5jtDY+SW6Ya3W9tlXpGyzb5WaHG67TIeZ11XSvs0+0Bz67cNiY/uWbUH5tgR1XLfjMI0IKs8CpOdiqGTX41OP/ALhF8+DmT5j6tq08sx3Qw42TaIN7mO/8CucSrQD0H6LnmA4s6pjvhNEMYIkGSXTvzWOeGv06VsQWk6wb8vnqqeI4kIMmARFud+Wh+RRLEYTOLkiEt8T4azfQnl7rPZrTCfx7i9SXCZZpmuI6OtaZ29EEwjocM3qQBJHpY9R+6cOK4YAObcEWzg9okfJJ2UMdl0NyYNotfKRNr3C08M7sunThVZhGUOgH8JPlgjltvOllvwOJNM/CcTb7ryZ/4k7jW6QcRiy0wCddeu46cwQjvDMRUyNm8Hykid5IHvPulh/rT1jHy2bQbGNyB/PkueVMOPimDvY6dgU1PxgIc1pEFge0HUHvy1CCMY0uJJAzb7T+ir4V80Ixjamezr8pt7qq+sD99pB5/wDSxxxxa7NnBbplMg/shB4m1rrz1voqlZXNN/COLPomabzro4yE30fHVRrfO0Hsud4OpTf5mu9DZX6GPH3Sw9zcFP8AU+qnNPI+0QclEmHC0zc09VlPYWdPoVRRRZtUUUUQHly5t424fUqYloa0kZZGus6u6C66WqmIwokui8RKrm4jqa4zX4UWOyN8xaLuiTJ17LTicMCDGo2LhAjmE6+JHBsNa25uSY31OuvdA2/BJy2J3sXD3n9E6XKjwnHFrg0OB/2kRtPmNgB66pwwGJA08xP89kqV6fmkM8vQFMHDagDQIj0iOkc/5CzrSCtcbk3VaoGkZSt1fEt53VF1RKAFwWHdRxskuLKrSGjUAtl0bACJTL8a4voqmIc0jaQQQeXotdfEWkTbW1+y1l1nYQPtZ4Q4ziqd2QA8XsRYPHpY9guVZPNa4XbvEvGAGnI5rpF26gg/hI5d1zDFUWZicjaciTldb2JWl51l/wAk40CfSMJ4+yPgrquLbVj+1RIeXkavFwwczN+w6oVwzB0XDzPBP5Zt+5XUvCGPp02BjQG6eUCAJ+t9+qV5zyqdfrxThxXEBrHOJNgTb9kP8J8CbSHxHAZ3kuJ5EmQPmvWJqB5AEkSC4bE7A/zkjuFs2R/2ubu/HRzHurUja19Pn6pI4riCHuJdIJFtRFoMc53HPmmTjGPyiALnTYH123+nJc6xeOe9xzg5hfcGdio5i2cRBc0hxLXW5wOX+oDlylecTw1tpAdlJc0t16gfsvRwznMBAtmud2uNpjlp7+3io4tac33pyu787aEiOh52Vko4rhALS5vmbrO42II5hW8NWNBoa9sskRygj97hZOLIpl/3ssh7RbM0/i7j5IK/xG19MMJt90Ei4uQGuGxvz7K5GfVkWf6mauuttYiY+RF1KmLcyQRIvca9yP5oqHD6DvikPFiRB6EnU87q/wAQw7vhl7BMG4P06KqzloG/GtqO80Hlr7XUxfDaVVmZh8zbEbjsqX9QysYM03DkAJH7rxjGCk7V5tZ0D2JGqM1MtnlOH4n4RyOgidUx0cQHWHyS3Rr06oyvhrucK7hcBWpER5hrbcdFF4a8/wBf9hhaYEZysrFLiNOBMg7gi6yl+K0/5OX0aoooqSiiiiAiwQsqIBa8ScIFRp1k29FzviWH/pnmnTzdS8j/AD7rstVohcw8eUwxrqjnESbAARrYK+fLLqYHU6WYffPXzON+n+Fuq52jKHR2EFAeDY9htmcSOpET8wm/DhpA26HX1WXTblr4e3Lqbm99ddAFYDvm7VDnsLnzoANte3ZbmVgBc3/wgNz5zEbAgrNaII7rXiahBBA117fwheibRzPy5JylgFxDgOHxA8wLHGwe0xA6jffXogdb7KwTLK9p31TgKUT1JI9f8rxgH5ZnQu15Gfoq/ab/ADl8lSl9mtFhDqtYkA3a0TMbDkm7hfDKNMNFJgaI7m/M7qxXp6+6ucOowO302Udf0tXz/OTy0ip8OoDsdRtANx7E+yOsxIDYnsf3+aBFucu5hxI/2u2+S8uqlsb3Ijpqs9XipxriFjOjTIPTcdv8KmzCteczb8jy5gjcHRb6uQMObSTr+E6jvqtDarWiQYiwjvYHqDOqNPG2phMrZaSNTA1abR6jl1QHjdUuN2+twDz28rr6GyOYqqS3NI52MSBo5vadNkH41jgKV25idwRcXjuqhdE/HVnMM0nOHNjneum51/hVD4bJzRlDomNBOsgaX3FlbxJDyCNRa4gxyM7iysOcHNGVtxZ1okco9PmtOa5+pp14PgRUosdHmH3oM6f4ut+MwrWuuDkeBdux5ql4VxJYGawSR3AHLtAR7G0QGmBmAJIHMG8fUJ6uTw5fxbg+Ws8Ny6zB/wDYEKVeGucwWJi13CPbdMnGmt8tQA2HrHUcwbKnUrOcPunTXL+oRUfmFnHcMLBowHYhbeFcUfRIFQSO0+0IhjMEHsku02iI7IP/AFLWEAkkjSN+kKoz6/604s4tSIn4TbqIA3igN7eoMqIX+n1MooooaIsKKIDKiiiDa6/3T2XOPtTaP6XTmsKK+fbP+npzfwv+LsPqnXAfdd/v+gsoos+/a/5/+WzCa+o/Va8b+H1+iiimNKvP0b3/AGXlxse/6KKJl8ejotFMWf3/AECiimnFh2g/2n6ojhfuegUUUL+KVH77/wDaP/ZUvEWnv9CoogFXFOMG51P1Z+591tqnzRtIt7KKKoVZwbjJvpH/AKg/VB+InzVOmaOlpWVE0VVcweWwvrbW4XirYNj837qKKuU9GXhR8/8AyP0TK4+aNo//AEFFFQgDxj7tPqDPXy7oXgT5fVRRBfWzGi57JI4s0ZxYaqKJz2j+noboN8oUUUTTH//Z"/>
          <p:cNvSpPr>
            <a:spLocks noChangeAspect="1" noChangeArrowheads="1"/>
          </p:cNvSpPr>
          <p:nvPr/>
        </p:nvSpPr>
        <p:spPr bwMode="auto">
          <a:xfrm>
            <a:off x="155575" y="-1036638"/>
            <a:ext cx="2895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1099" y="3609394"/>
            <a:ext cx="1189889" cy="89126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9" descr="data:image/jpeg;base64,/9j/4AAQSkZJRgABAQAAAQABAAD/2wCEAAkGBxQTEhUUExQVFRUWGBgYFxUYFxgVFRcXGBwXGBcVFxcYHCggGBwlHBwcITEhJSkrLi4uFx8zODMsNygtLiwBCgoKDg0OGhAQFCwcHBwsLCwsLCwsLCwsLCwsLCwsLCwsLCwsLCwsLCwsLCwsLCwsLCwsLCwsLCwsLCwsLCwsLP/AABEIALcBEwMBIgACEQEDEQH/xAAbAAACAwEBAQAAAAAAAAAAAAACAwABBAUGB//EAEEQAAEDAgMFBwMCBAQDCQAAAAEAAhEDIQQSMUFRYXGBBSKRobHB8AYTMtHhI0JS8RRicrIHNMIVJCUzU2OCkrP/xAAZAQEBAQEBAQAAAAAAAAAAAAAAAQMCBAX/xAAmEQEBAAIBAwMEAwEAAAAAAAAAAQIRAxIhMSJBUSNDcYFCYaET/9oADAMBAAIRAxEAPwDytMTG9OaZ16pdN2kJrXbFk0XPTijdU/uga6/p+iBxtfYdUQ52s7B6prX3SGm0D5yTYix6KmjCf7qqTADpM3n9ShaBl5BPpvtyUqo4A9Eio0hwhMpuJk7N+5VVEkAeuvNAym+boGnZJgJgZu0Fp08FTWADmoKOs/ITGnTbxQtECSJ2Ry0KIshqCMqWEiRtRmnmds4DUpTxA1jQTv8ABNfTi+lh8sgGpbZYeu5Cb/ooGFwAMW3aKAAaXQFUbaRuSWVLFEw34eiU1sXnegt75gRoVbYE71bLwfFVMfNiBRab7yiAsl5oBIB23Q5zZUMn91DT0Kphgg66o6tWATsUC5iTJI3IsMyINj6q6ZBvbKgc4gyEGh4DeN9EOcHTfM+yEmbjwQVBfddBC6FRqCL/AAJVU3vofVCRHgqGXIPFZaveM8Jj2WgOgJFRlxfXdzVRTmEbVFpa5RNoyUTotEXWRjrBPa6NVy6hrTGyeCF7rkQBCqmdOfko6peRtMfAhacdJA+bkebzuklw02QqY/QeaoIzBPFamPHl5pDxqNnurYTYn4FA9p1CENMgCZM23AKmPueaFtQlxIvqOQ3oNhqANO+3FC6oYbbW3FK2Rv8Al06oQAJQOwFEueZkgNcSNndaT6wOqyuJE3n5oF2ey6P/AHevU2kZAeEZneMjwXEDomBprwUl7lOBJGsaRwVViXfiRxnVU92b8bbwgGsDxVDHtPQfJVtbmGunoks0gHQpuHknLaTETDRwuUGjG4SXUw233GsI4ZrGeAcCsjWRIdYtkEcRZdjtGmWtw+Zpa4NLYNiMrpHqsnbECvV/1k9TdSUYmC2t1Tj84IdRberqcNioFgmyS6jGm9WavTdxTGun5qgBhhU8bEBfFyox+3wQ2Y7SAR7qUhCUxxMnim1YGyEBON7JOe/zkrmUBECUB1jeEDmWACJzuqBjtZ+BVEDVHNBiLDaeajH7FTzoBe6DPn3ZlFHuMmNFEAC3ImU9gWdriTC0NOzqoGC0wlEyCPnVODJ6pVVsX4QemiC3ANMm6umPNEKctM6wppCoazYJm3kmk2hJmeCIO38ioq3u052TMIzK3mLys1LUToFpLJhEXSb/ADb0da9hsuShLI+WVNMSDoUV6XsOH4aowuDQXElx2AtbfyK5WOxbCDSoty05EuP51CNrtw3N68lYLG/aBAuCQSNRadRt1IhZq1WlmOV4adchMxO469CufFPIqLJBI/lvG+8FRmvnwVNqhk6d4Fuu8aoaYid2virKWCoOMFA5xJ6RCZRfLsoOvgBvK2NwsNL2031Y2gAN84nlKXKGnXoYwfapis3M0AOa8nvM0Pd3iNRpAXlcXiC6o50fkSfErS7GOqQXWBGh1A3LMKBDo2FTGFWx+oVxIj5qqdrbkVTQRx4LpF1CNPP9ELypWJsdxSy6YEX3oLAtp+qo6xuWhkZc25Y/uX0NvFAx41TWNtzS3NJdoiI2jegjNx8P0VVWDiqdtKuqSRKAKcZRfYgJl3CB1VMAhCTcW2IGVLbJScQ7Qj5e6OrU73SUl7bnl+6ozv1KivEMGY39VaIbh7u6rTlul0m35JzhqoqMMnl52Q1hbTUpob+qonyIPoUCmNMzvsmhlhwTKRF53yN6a9omfLkgRSaTZKxVncrHmVqYQDa1vNIFKXR/UZnd8hAdJkD5qtbWWndvSn07wdg81uoNlhG/L0CDNUp6E/Al1qREc/aV0MQAQBt0kdbrBWJJvsgfOKoWRYnkuj2HiGUw+crSYIcQXSYiHN2iFie22ijdvPx6Lmh/bzWNqMe1rYeO8B+OaCe6BrZcD/tF5c4ABouAHbI37yu5UpvrBv28rajcwB3ktMG+hEEdQs2I7MqlwmH1nAZyLgxp1gXXEny7tjLgsS6rDIAOYAvuJFzE/wAswPBeoxfaYaYbm0AbYQwaWvafOVz8N2TUaAWnKxpLn0jYuf3YNxpYK67sxBcSZ8Og2JJ38lvZnpO37N6YWSPQrTRosymeMf6tiSGXjatHDMe6OMnyWWqTIINl0K2HJzN/mv4hYH6cbFAb503ylD8uUDqnNO35zS4vA0iUUZu0N0JJKwOJa6Isdq6JHHSFT6dwfLeiAaDYqC9vBXVMmPH9Eym0EjZxQKY28b/hRhuznZPwjZ+btT4I8RlzGOEbtxQckkQd8op05ep/ZPr0cpttWZrZPp0/uglZvDRLJgwNxv6phG/Tehc24uPligz1HSddg9AqROpiVSqNbGRzCPNrxUKZMqKOmPnBVUZGu1OwbSTcTqICPE4aBI2kx0QY2C/WE+qNPFDQuOv7pwZcIFA+SKkyY4K32cenpdCDl2Ek2/dA6Lc0+gDBGzf4WUZREX3edlKNMnod/NBtotytzG5zc9gj1SX0ZLjEWaevFbqOHL4MHLZvOIJHhu3IcTR/iO3CPeFUcpzDfopSpEE6R5rY1nfcNl/KExtMAzx8uPgorNgKRHKX8rx7KdqUa4phmHY5xqB5eWyXZG5RkbG+bxcwt9OJjifYe673Z+Mawd0xw8ljLrPu0s9Ly/ZdHENpD/ENc2GwwvnPlvIdO6BE3g8kmq0knT+69H2pimvNzNiCeV156q8B3G4+eSY5y50uPpLaDA3Sic2HSja5sQSAhOJZGvuttuNBaDPH9dfJY69KZ5Hqjq9oN2AnySRjmnePMR4qdUXVUG2DfkblBrARCHXEGPHwRYendp3wFdoJjR3pHzgqqM0AF4nknBmsbdqfh6ADwS2JIk6DcEGd+DyxcEm536ApbqY02/LLpOwzTVgaZoEbrxzWLEUSHOG4+6aA04y8ndd3hdDWcCbfutNGnNJxAMggGOOg8Qgw7MwdOxsgeqDHjhLgRoetvgWZjbSfml1qfc94R+h3Jb2+enugWDYiBqsjhaeOq1Mf+XFFiWjM1mWBLT5AHzBVRzyDuKtMxgLajxJMOOk71E2aN48U+mO4TxS8h0W6kwd1ps3h0Kg04LCmA4XmXRyMLq9r4MNDBmuGkG2oiQTz9llwVAsq/bOwwN0Fw9l38QxrgHPaD+E7iGugjhYrqRK8VThpc3LtDgNdNnJOpkROpJOzTRdJ+FaB9wC7HTwLMxaR7rFTo53OayxEubNhAueq5CXYYFlV5gBr2hoNnS4XjhA80Jbt4gLdTfTezEVBOY2yn8Q52VjSOMA+KR2bVGYAiZbMbJO1VRZ5EDUXv4LX2dTzZ4FspJj24q6mEBL3A3B0GkG5PRaey6jR96DctGU8plSTubaGUnObQGmgN9gkHTbAR/4Mn7zs05S1sW3EA+y0ZoyWMZoE2uc+viteHADMQdSCBxIiDK005edq4N574EACZ8ySOiZi+zqrKYe6Msg22i2xdVtTMDSFzEyIByllyd/9l1u0Wh9KImWx4tsp0w28TWaWzw6WOWD0SajjIjaPO37rd2iJZSiZytmeGqxtbIFz5W0/fxXj5e2T0YeBh+zX97LFjGSHcDbf+I/TyXQrUto4E+Sw4jaOSzlduWWyJ27QlVJ+bOi2inBQOpwVttxphc21/m5JZTcHZgQeEA+eoXUNJCyiFOo0Q1pGlj6Lp4SrmAJEOGo2cwkiknYRsOB2JM9FxMmJG0rU999DdoAPESb71TQGvnXZHCVrxuFvbdO+dq9EZJ2eYLXXkX5C14Q9tMaKlWI/IX4EbvmxNwYhzPy0AJ1ttHK6yY7DkZunI8/BX2RjwpvExMf3jaiwVMku4AmeEbEVJtnDQwI5az83rtdnYRpbmH8tOTzcBNkkLXmalfM4b7eQhZi68LbisPEwLAgzzaP1TGYItqtaYc3M3MeBt6mOiiufSYC0G+t+Q0hKxXd70a3BOt9F2e1KIH2Q1oGZgJgRPe28YSO3QGVm2loAkHbEAx1KukX2ZimNpND6LXuiS46nMS4eRUV9lfTdWpSY+XCR7mFFUKZRmoGxeQIneJ9FroNLjLgJEAbrAiOdgt2BMvpW1gE8RaJ3x6ppw2ZhiA8hpjZbOYHzYpoIoy6o4OtYDU8Ljzuuljs1MOa0ZmNc0696DqDvCz4WgTUZYnMySTsiTHgur/hHFriPyLAZndNoViVxyQ6lUy7BJvvABA5ey5FN+QNffUtPAEf38F2z2dIqZpBDrwbEy3Z1TaHZrXsdAcSXEHo2QppXj6Ly1xp7XOmNBAmOdyuz2Rge+0kRDYOvdN/G4XTofTYqRWL3WEhpAvBB9lqxGHgNIifuOYSDFi8QeiaNl9m0nVH1JsIfGwyYid2iR2W5pd323zuaZ0aYJHnsXVGFIe9092OUmJbdcvB0u+CD/OHxx70yenmqNQfNSP6qjbbZ2SFvOEI++wbwQZudR5EErn4ujlrh5gZixxj+W4C7bPze4XJG/ZJP6rqIy9nYP+M0iDNO88SBHkuphGENvpEj0KT2Obs4UwOsNJ9VqoNP2xpLS49JNvBWI8h2zh3sp9+LuMRuOnsuF/icovqT5lem+qnTSDhsdHHbHkvD/UH4B0gQQds3ge68fLN56ejC+l3HYiwvsPUWWVsOg/OKz4N0saQZNiNw4cz+q1TYLHWmmyKlO55+qrE05AKcU/EUJCb7mnMhFELS3Dys+J7pATa6NotldDDYeVnwbF08O28KbNF/al8Ry9VoweeoBIs0G+lt3gu3RwwDQ7e9rZttDb+vitVMDuNkECzgeZAC+hji8trz1CkW5YNoMW/zXPGwjoix+GIdDj3HWJjQtaSPIrr0yIY22jmyf6iSYTsSwFzREy9wjhlAJ9V1pzt4fC07b/yngMov5ruYJwY2oTBJawCdP5QLq6eCH+JDZAzZwREaSetrLRRwzA+4zAtYd0nK2dFJF24OKo3qaggd4WvERbisdd+dxc0w0kRawMAjTcuvh8DTD6x+4YhwuRmk5e7fmR0VUuwGgOa17sze83Q6NkA9VNVdud9vvUs0wCATqJmwn2TMZ2aazyQ2GuEB1tS4QSPbgtZbDHk6hzSbWnML8CIXYNI5QW2AI12wQOem3eFZEtdXA4P7dNrBMNAA6KI6OJAaATcBWu3Ly2JrgMpNFix40Gu2CmYHM+zRcZGk7vzJ15r0zsG0PbYAnW0jX9/JNp4XvgjTUi0aEfoudK4OFolrWzES5szcQHewWvA4eplgtic43GCBC7L6QMNtDSCeciB7+G9anNuOqaR53CYWplIcRJLQ7mGtzRzhMwGFLMzItYkjfEey7TGZjyIjgdqANDXOMan0A/VUcvB0XfbeCNrwI3aAA9Fye2cGftl2ha9xi/8AUDI8ZlerY4ie6Yzf3KXiqIqSBfQjoZUs7LK4tKlLXNJuW93fZrYttXKoYMCmSdZBII4mJPXzXosMyoJ/h7yLAxBkBDh8G/KCad4gjbc7ioMNLCZ65GvciYtbKQZ8ui3U8GcriB3gPOHW53C61OhDpjUea1BkA8V1pHH7MwbgAYAImR0aB/tTxQItsA28SVpqPyvG4xy4n0WoqjzPaHZH3Q5oEAmQbxfbdfKfrDDVGQ0g90kEe6+8GiF4P/iFgiGU6sSHEtdPHvAc9fBYcuOvV8NOO/xfO+wqjsmYGLEQdI32+Xjl3MM7M0zY68vnsuXgaIpvyjNlcRAicpO7gujWpuZWLCIhpB26z+q8ud3dx6MZqaaMH3jw9gt5bJ810/pfsAV2FzpABgEWM7fZb8X2C2i4Tmc06G0HeCp/zys6vY65Ozh08ISIaCd5WDFYW9xHqu52n2iWd1jQ1o0G9drs3BU8VhaZMTcTtDpuCrjxdXaXulz15jw2HfC6WHqwZV9s9iVaDiSMzP6hcddxWShXBWdlxvd3uXw9xhcODh545xfc7MPJG2g0vbYameYgz4hcD6d+oxS/hVfwEw7Ut5jaF7AlhLHNgh9wRtGU7d2i+jx8kznZ5M8LjXGx+DOZkQQKma+4i/OCtDqUljspkPN+HeHhouriKUlgiRN7aCCfbzTnt3Ltw8li+z3Cr93NAm9t9pQ0+yXhwzd7KS4Oki0G1vll6bGPDWztF9+l0FRriAQLxy+bU0rzLvpyamcBphxnNJmRcnreFrHZ1Vs/heJIa4GACB/NC9BRaQLhGmkeKo4B7vvglpJMfidkwdbI8Rgan2TD6gmLDLpAJ1E716qtQJcCANCD5KZBliNiaHnnueIAaTAF44CVF6L7Y4KIFYhkuab2Dj1tCsWylusQBvJgzyABKaChoy45tmjeW13UjwHFAynSAAH9ydST1RvER81VgIH0y4QeqAqLNt73jmjNMXtrqqaEYVFAQL7FKcGCpVpBwg3QtpkERoghsR8+bU1ruN1HNVMA1AQMhTKhJ3QrBQJxbYaTAJF+o0TQrfJEb0RE8kFNC431d2f9zCVGjVozjm2/pK7D3BvI68ErDnMyDoZbfdoVMpuaWXV2+RYaiHvpby5o8wtPbIBxD+Dnf7iUPY1EjG0mHQVB5ET6LZ2fhfv4mNQ+ob/5QSSf/rdfNnjXzXsvl9A+nMJ9vDU27S3MebrrbiqDXtLTt8uKbCi+lJqaeO3d2+ffUOEAmTpccQsX0x28KGKp0R3mVyA4f+m/Rrh6HpuXW+u8Uw1adFsZwC554GMoPgT1Svof6Ta2sca8nNcUm2iCIc8yJ4DrvXjxx+tqez0W/T3Xu6jA4QQCDqDtXlu1fpJrszqQDTrG9erVFevLCZTVYY5XHw+P43CXLHd1wMEHWRs5r6V9K/8AKUuR/wBzlwPrzCAPpVAIL8zXHeWwW9Yld76VM4Wn/wDIeDnLzcOPRyXFtyZdWErqkIUaTUYZkL1vORiPybE97Xpf0laZUyBSEAuVZUSolAEKiLoiUBQSFEKiBNUzDQddSNjdvjp1nYtDBa2gWbDN1cdXX5DYOnqStAKgOEUIJRSqLgFKxFSII2a8vkJgsrBQGEUoJVygIKTePNVmUlAcKFDKkoCCiGVJQHKhQSqBQfORhY7SLBqKj3Dwc4ey0/QdL+PMWDHHls902kf/ABg9f/zT/wDh8f8AzTwb6u/ReHHH1z816ssvTfxHtZWXtTHtoUnVX6NFhtcdjRzKdnXgfqDtB2LrilTvTY6G/wCd+hfy2Dqdq9XLn0T+2GGPVWf6d7Pfi8Q+rU2nM88Do0btw4DgvpFNgaAAIAEAbgNAuf2L2eMPSDBc6uO87/Zbs6nDx9M7+avJn1Xt4MJVSglUKi1ZvO/X4/gU3bqo8C1/7Lf9Lf8ALMH+rzcSPIrD9cvnDR/7jPcLR9I1JoQTJDoHIBsDwWH3v01+3+3cQlXKpxW7JAFRUlTmgpCSiKEAIKKGUUoCoBJUVqIFhE0pYRtQHKIIIRBAUqwEICMILUVK0EVqKwgioK4VwgqFEUKQgFVKPKplCD5+6vl7XceIHiwD3W//AIeEfbqHi3/qXqsRg6b4zta6LgkAxyOxFhMFTpiKbGsbua0NHksZxWZb38/61vJvHWisdhi9jmtdkLhGaJidwkLidh/TrqNQucWmBDSNecRa1l6YhTKtLhLZb7OJlZNF5YUCYUOVdOUIQgIsqkIE1qTXAte1rgdjgCLaWKINAAAAAGkCAOQTChjamjaiCUBBm6cUJQVmVGVRarlBRUa5U6UEoLJQAlQhUghKiGVEECJpUUQWNUbSoogLMiUUQRWCoogIK1FEElSVaioihKiiCwpCpRBauFFEFFQKKIISqa1RRBbgqhRRBSuFFEAZlTlFEFEKgYUUQUSllWogElCbqKKBbioooqP/2Q=="/>
          <p:cNvSpPr>
            <a:spLocks noChangeAspect="1" noChangeArrowheads="1"/>
          </p:cNvSpPr>
          <p:nvPr/>
        </p:nvSpPr>
        <p:spPr bwMode="auto">
          <a:xfrm>
            <a:off x="155575" y="-922338"/>
            <a:ext cx="289560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3" name="Picture 7" descr="http://www.sierraclub.ca/sites/sierraclub.ca/files/images/caribou1_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93919" y="5678990"/>
            <a:ext cx="1230774" cy="9635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4"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4734" y="5636222"/>
            <a:ext cx="1379656" cy="91809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65105" y="776748"/>
            <a:ext cx="6998111" cy="230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80168" y="4529160"/>
            <a:ext cx="4001617" cy="155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5958348" y="4529160"/>
            <a:ext cx="1329866" cy="134069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292284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stretch>
            <a:fillRect/>
          </a:stretch>
        </p:blipFill>
        <p:spPr>
          <a:xfrm>
            <a:off x="4772025" y="2554399"/>
            <a:ext cx="3505200" cy="2847975"/>
          </a:xfrm>
          <a:prstGeom prst="rect">
            <a:avLst/>
          </a:prstGeom>
        </p:spPr>
      </p:pic>
      <p:sp>
        <p:nvSpPr>
          <p:cNvPr id="6" name="Slide Number Placeholder 5"/>
          <p:cNvSpPr>
            <a:spLocks noGrp="1"/>
          </p:cNvSpPr>
          <p:nvPr>
            <p:ph type="sldNum" sz="quarter" idx="12"/>
          </p:nvPr>
        </p:nvSpPr>
        <p:spPr/>
        <p:txBody>
          <a:bodyPr/>
          <a:lstStyle/>
          <a:p>
            <a:fld id="{D971061C-0428-43A2-94A9-B42528165B4A}" type="slidenum">
              <a:rPr lang="en-US" smtClean="0"/>
              <a:pPr/>
              <a:t>8</a:t>
            </a:fld>
            <a:endParaRPr lang="en-US"/>
          </a:p>
        </p:txBody>
      </p:sp>
      <p:pic>
        <p:nvPicPr>
          <p:cNvPr id="9" name="Picture 9" descr="http://upload.wikimedia.org/wikipedia/commons/f/f4/Urocyon_littoralis_full_fig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625" y="5099281"/>
            <a:ext cx="2303525"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1" descr="http://www.dpi.nsw.gov.au/__data/assets/image/0005/444173/Vanessa-Macdonald_feral-pig-we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3846" y="5099281"/>
            <a:ext cx="1963079"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3385" y="6707870"/>
            <a:ext cx="4572000" cy="215444"/>
          </a:xfrm>
          <a:prstGeom prst="rect">
            <a:avLst/>
          </a:prstGeom>
        </p:spPr>
        <p:txBody>
          <a:bodyPr>
            <a:spAutoFit/>
          </a:bodyPr>
          <a:lstStyle/>
          <a:p>
            <a:r>
              <a:rPr lang="en-CA" sz="800" dirty="0" smtClean="0"/>
              <a:t>http://upload.wikimedia.org/wikipedia/commons/f/f4/Urocyon_littoralis_full_figure.jpg</a:t>
            </a:r>
            <a:endParaRPr lang="en-CA" sz="800" dirty="0"/>
          </a:p>
        </p:txBody>
      </p:sp>
      <p:sp>
        <p:nvSpPr>
          <p:cNvPr id="12" name="Rectangle 11"/>
          <p:cNvSpPr/>
          <p:nvPr/>
        </p:nvSpPr>
        <p:spPr>
          <a:xfrm>
            <a:off x="4772025" y="6707870"/>
            <a:ext cx="5228332" cy="215444"/>
          </a:xfrm>
          <a:prstGeom prst="rect">
            <a:avLst/>
          </a:prstGeom>
        </p:spPr>
        <p:txBody>
          <a:bodyPr wrap="square">
            <a:spAutoFit/>
          </a:bodyPr>
          <a:lstStyle/>
          <a:p>
            <a:r>
              <a:rPr lang="en-CA" sz="800" dirty="0" smtClean="0"/>
              <a:t>http://www.dpi.nsw.gov.au/__data/assets/image/0005/444173/Vanessa-Macdonald_feral-pig-web.jpg</a:t>
            </a:r>
            <a:endParaRPr lang="en-CA" sz="800" dirty="0"/>
          </a:p>
        </p:txBody>
      </p:sp>
      <p:pic>
        <p:nvPicPr>
          <p:cNvPr id="14" name="Picture 2" descr="http://www.allaboutbirds.org/guide/PHOTO/LARGE/golden_eagle_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3748" y="6579820"/>
            <a:ext cx="8721501" cy="215444"/>
          </a:xfrm>
          <a:prstGeom prst="rect">
            <a:avLst/>
          </a:prstGeom>
        </p:spPr>
        <p:txBody>
          <a:bodyPr wrap="square">
            <a:spAutoFit/>
          </a:bodyPr>
          <a:lstStyle/>
          <a:p>
            <a:r>
              <a:rPr lang="en-US" sz="800" dirty="0" err="1"/>
              <a:t>DeCesare</a:t>
            </a:r>
            <a:r>
              <a:rPr lang="en-US" sz="800" dirty="0"/>
              <a:t>, N. J., </a:t>
            </a:r>
            <a:r>
              <a:rPr lang="en-US" sz="800" dirty="0" err="1"/>
              <a:t>Hebblewhite</a:t>
            </a:r>
            <a:r>
              <a:rPr lang="en-US" sz="800" dirty="0"/>
              <a:t>, M., Robinson, H. S., &amp; </a:t>
            </a:r>
            <a:r>
              <a:rPr lang="en-US" sz="800" dirty="0" err="1"/>
              <a:t>Musiani</a:t>
            </a:r>
            <a:r>
              <a:rPr lang="en-US" sz="800" dirty="0"/>
              <a:t>, M. (2010). Endangered, apparently: the role of apparent competition in endangered species conservation. </a:t>
            </a:r>
            <a:r>
              <a:rPr lang="en-US" sz="800" i="1" dirty="0"/>
              <a:t>Animal conservation</a:t>
            </a:r>
            <a:r>
              <a:rPr lang="en-US" sz="800" dirty="0"/>
              <a:t>, </a:t>
            </a:r>
            <a:r>
              <a:rPr lang="en-US" sz="800" i="1" dirty="0"/>
              <a:t>13</a:t>
            </a:r>
            <a:r>
              <a:rPr lang="en-US" sz="800" dirty="0"/>
              <a:t>(4), 353-362.</a:t>
            </a:r>
          </a:p>
        </p:txBody>
      </p:sp>
      <p:sp>
        <p:nvSpPr>
          <p:cNvPr id="15" name="Rectangle 14"/>
          <p:cNvSpPr/>
          <p:nvPr/>
        </p:nvSpPr>
        <p:spPr>
          <a:xfrm>
            <a:off x="591318" y="714613"/>
            <a:ext cx="4675956" cy="461665"/>
          </a:xfrm>
          <a:prstGeom prst="rect">
            <a:avLst/>
          </a:prstGeom>
        </p:spPr>
        <p:txBody>
          <a:bodyPr wrap="square">
            <a:spAutoFit/>
          </a:bodyPr>
          <a:lstStyle/>
          <a:p>
            <a:r>
              <a:rPr lang="en-CA" sz="2400" b="1" dirty="0" smtClean="0">
                <a:solidFill>
                  <a:schemeClr val="bg1">
                    <a:lumMod val="50000"/>
                  </a:schemeClr>
                </a:solidFill>
              </a:rPr>
              <a:t>Apparent Competition</a:t>
            </a:r>
            <a:endParaRPr lang="en-CA" sz="2400" b="1" dirty="0">
              <a:solidFill>
                <a:schemeClr val="bg1">
                  <a:lumMod val="50000"/>
                </a:schemeClr>
              </a:solidFill>
            </a:endParaRPr>
          </a:p>
        </p:txBody>
      </p:sp>
    </p:spTree>
    <p:extLst>
      <p:ext uri="{BB962C8B-B14F-4D97-AF65-F5344CB8AC3E}">
        <p14:creationId xmlns:p14="http://schemas.microsoft.com/office/powerpoint/2010/main" val="37637942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1"/>
            <a:ext cx="9210675" cy="6858000"/>
          </a:xfrm>
          <a:prstGeom prst="rect">
            <a:avLst/>
          </a:prstGeom>
        </p:spPr>
      </p:pic>
      <p:sp>
        <p:nvSpPr>
          <p:cNvPr id="3" name="Rectangle 2"/>
          <p:cNvSpPr/>
          <p:nvPr/>
        </p:nvSpPr>
        <p:spPr>
          <a:xfrm>
            <a:off x="-188686" y="0"/>
            <a:ext cx="9332686" cy="6923314"/>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stretch>
            <a:fillRect/>
          </a:stretch>
        </p:blipFill>
        <p:spPr>
          <a:xfrm>
            <a:off x="4772025" y="2554399"/>
            <a:ext cx="3505200" cy="2847975"/>
          </a:xfrm>
          <a:prstGeom prst="rect">
            <a:avLst/>
          </a:prstGeom>
        </p:spPr>
      </p:pic>
      <p:sp>
        <p:nvSpPr>
          <p:cNvPr id="6" name="Slide Number Placeholder 5"/>
          <p:cNvSpPr>
            <a:spLocks noGrp="1"/>
          </p:cNvSpPr>
          <p:nvPr>
            <p:ph type="sldNum" sz="quarter" idx="12"/>
          </p:nvPr>
        </p:nvSpPr>
        <p:spPr/>
        <p:txBody>
          <a:bodyPr/>
          <a:lstStyle/>
          <a:p>
            <a:fld id="{D971061C-0428-43A2-94A9-B42528165B4A}" type="slidenum">
              <a:rPr lang="en-US" smtClean="0"/>
              <a:pPr/>
              <a:t>9</a:t>
            </a:fld>
            <a:endParaRPr lang="en-US"/>
          </a:p>
        </p:txBody>
      </p:sp>
      <p:pic>
        <p:nvPicPr>
          <p:cNvPr id="9" name="Picture 9" descr="http://upload.wikimedia.org/wikipedia/commons/f/f4/Urocyon_littoralis_full_fig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625" y="5099281"/>
            <a:ext cx="2303525"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1" descr="http://www.dpi.nsw.gov.au/__data/assets/image/0005/444173/Vanessa-Macdonald_feral-pig-we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63846" y="5099281"/>
            <a:ext cx="1963079" cy="1518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3385" y="6707870"/>
            <a:ext cx="4572000" cy="215444"/>
          </a:xfrm>
          <a:prstGeom prst="rect">
            <a:avLst/>
          </a:prstGeom>
        </p:spPr>
        <p:txBody>
          <a:bodyPr>
            <a:spAutoFit/>
          </a:bodyPr>
          <a:lstStyle/>
          <a:p>
            <a:r>
              <a:rPr lang="en-CA" sz="800" dirty="0" smtClean="0"/>
              <a:t>http://upload.wikimedia.org/wikipedia/commons/f/f4/Urocyon_littoralis_full_figure.jpg</a:t>
            </a:r>
            <a:endParaRPr lang="en-CA" sz="800" dirty="0"/>
          </a:p>
        </p:txBody>
      </p:sp>
      <p:sp>
        <p:nvSpPr>
          <p:cNvPr id="12" name="Rectangle 11"/>
          <p:cNvSpPr/>
          <p:nvPr/>
        </p:nvSpPr>
        <p:spPr>
          <a:xfrm>
            <a:off x="4772025" y="6707870"/>
            <a:ext cx="5228332" cy="215444"/>
          </a:xfrm>
          <a:prstGeom prst="rect">
            <a:avLst/>
          </a:prstGeom>
        </p:spPr>
        <p:txBody>
          <a:bodyPr wrap="square">
            <a:spAutoFit/>
          </a:bodyPr>
          <a:lstStyle/>
          <a:p>
            <a:r>
              <a:rPr lang="en-CA" sz="800" dirty="0" smtClean="0"/>
              <a:t>http://www.dpi.nsw.gov.au/__data/assets/image/0005/444173/Vanessa-Macdonald_feral-pig-web.jpg</a:t>
            </a:r>
            <a:endParaRPr lang="en-CA" sz="800" dirty="0"/>
          </a:p>
        </p:txBody>
      </p:sp>
      <p:pic>
        <p:nvPicPr>
          <p:cNvPr id="14" name="Picture 2" descr="http://www.allaboutbirds.org/guide/PHOTO/LARGE/golden_eagle_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16669" y="573993"/>
            <a:ext cx="3015912" cy="227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3748" y="6579820"/>
            <a:ext cx="8721501" cy="215444"/>
          </a:xfrm>
          <a:prstGeom prst="rect">
            <a:avLst/>
          </a:prstGeom>
        </p:spPr>
        <p:txBody>
          <a:bodyPr wrap="square">
            <a:spAutoFit/>
          </a:bodyPr>
          <a:lstStyle/>
          <a:p>
            <a:r>
              <a:rPr lang="en-US" sz="800" dirty="0" err="1"/>
              <a:t>DeCesare</a:t>
            </a:r>
            <a:r>
              <a:rPr lang="en-US" sz="800" dirty="0"/>
              <a:t>, N. J., </a:t>
            </a:r>
            <a:r>
              <a:rPr lang="en-US" sz="800" dirty="0" err="1"/>
              <a:t>Hebblewhite</a:t>
            </a:r>
            <a:r>
              <a:rPr lang="en-US" sz="800" dirty="0"/>
              <a:t>, M., Robinson, H. S., &amp; </a:t>
            </a:r>
            <a:r>
              <a:rPr lang="en-US" sz="800" dirty="0" err="1"/>
              <a:t>Musiani</a:t>
            </a:r>
            <a:r>
              <a:rPr lang="en-US" sz="800" dirty="0"/>
              <a:t>, M. (2010). Endangered, apparently: the role of apparent competition in endangered species conservation. </a:t>
            </a:r>
            <a:r>
              <a:rPr lang="en-US" sz="800" i="1" dirty="0"/>
              <a:t>Animal conservation</a:t>
            </a:r>
            <a:r>
              <a:rPr lang="en-US" sz="800" dirty="0"/>
              <a:t>, </a:t>
            </a:r>
            <a:r>
              <a:rPr lang="en-US" sz="800" i="1" dirty="0"/>
              <a:t>13</a:t>
            </a:r>
            <a:r>
              <a:rPr lang="en-US" sz="800" dirty="0"/>
              <a:t>(4), 353-362.</a:t>
            </a:r>
          </a:p>
        </p:txBody>
      </p:sp>
      <p:sp>
        <p:nvSpPr>
          <p:cNvPr id="15" name="Down Arrow 14"/>
          <p:cNvSpPr/>
          <p:nvPr/>
        </p:nvSpPr>
        <p:spPr>
          <a:xfrm flipV="1">
            <a:off x="5267273"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6" name="Down Arrow 15"/>
          <p:cNvSpPr/>
          <p:nvPr/>
        </p:nvSpPr>
        <p:spPr>
          <a:xfrm flipV="1">
            <a:off x="7159455" y="129256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7" name="Down Arrow 16"/>
          <p:cNvSpPr/>
          <p:nvPr/>
        </p:nvSpPr>
        <p:spPr>
          <a:xfrm rot="10800000" flipV="1">
            <a:off x="8059471" y="5402374"/>
            <a:ext cx="873126" cy="11176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8" name="Rectangle 17"/>
          <p:cNvSpPr/>
          <p:nvPr/>
        </p:nvSpPr>
        <p:spPr>
          <a:xfrm>
            <a:off x="591318" y="714613"/>
            <a:ext cx="4675956" cy="461665"/>
          </a:xfrm>
          <a:prstGeom prst="rect">
            <a:avLst/>
          </a:prstGeom>
        </p:spPr>
        <p:txBody>
          <a:bodyPr wrap="square">
            <a:spAutoFit/>
          </a:bodyPr>
          <a:lstStyle/>
          <a:p>
            <a:r>
              <a:rPr lang="en-CA" sz="2400" b="1" dirty="0" smtClean="0">
                <a:solidFill>
                  <a:schemeClr val="bg1">
                    <a:lumMod val="50000"/>
                  </a:schemeClr>
                </a:solidFill>
              </a:rPr>
              <a:t>Apparent Competition</a:t>
            </a:r>
            <a:endParaRPr lang="en-CA" sz="2400" b="1" dirty="0">
              <a:solidFill>
                <a:schemeClr val="bg1">
                  <a:lumMod val="50000"/>
                </a:schemeClr>
              </a:solidFill>
            </a:endParaRPr>
          </a:p>
        </p:txBody>
      </p:sp>
    </p:spTree>
    <p:extLst>
      <p:ext uri="{BB962C8B-B14F-4D97-AF65-F5344CB8AC3E}">
        <p14:creationId xmlns:p14="http://schemas.microsoft.com/office/powerpoint/2010/main" val="25877857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1373</TotalTime>
  <Words>4951</Words>
  <Application>Microsoft Macintosh PowerPoint</Application>
  <PresentationFormat>On-screen Show (4:3)</PresentationFormat>
  <Paragraphs>465</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Victoria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Julia Baum</cp:lastModifiedBy>
  <cp:revision>132</cp:revision>
  <dcterms:created xsi:type="dcterms:W3CDTF">2015-02-05T04:57:44Z</dcterms:created>
  <dcterms:modified xsi:type="dcterms:W3CDTF">2015-02-21T18:09:16Z</dcterms:modified>
</cp:coreProperties>
</file>